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7" r:id="rId2"/>
    <p:sldId id="258" r:id="rId3"/>
    <p:sldId id="260" r:id="rId4"/>
    <p:sldId id="261" r:id="rId5"/>
    <p:sldId id="262" r:id="rId6"/>
    <p:sldId id="263" r:id="rId7"/>
    <p:sldId id="264" r:id="rId8"/>
    <p:sldId id="265" r:id="rId9"/>
    <p:sldId id="266" r:id="rId10"/>
    <p:sldId id="304" r:id="rId11"/>
    <p:sldId id="267" r:id="rId12"/>
    <p:sldId id="268" r:id="rId13"/>
    <p:sldId id="269" r:id="rId14"/>
    <p:sldId id="270" r:id="rId15"/>
    <p:sldId id="271" r:id="rId16"/>
    <p:sldId id="272" r:id="rId17"/>
    <p:sldId id="273" r:id="rId18"/>
    <p:sldId id="274" r:id="rId19"/>
    <p:sldId id="307" r:id="rId20"/>
    <p:sldId id="309" r:id="rId21"/>
    <p:sldId id="303" r:id="rId22"/>
    <p:sldId id="282" r:id="rId23"/>
    <p:sldId id="278" r:id="rId24"/>
    <p:sldId id="279" r:id="rId25"/>
    <p:sldId id="280" r:id="rId26"/>
    <p:sldId id="281" r:id="rId27"/>
    <p:sldId id="283" r:id="rId28"/>
    <p:sldId id="287" r:id="rId29"/>
    <p:sldId id="285" r:id="rId30"/>
    <p:sldId id="286" r:id="rId31"/>
    <p:sldId id="288" r:id="rId32"/>
    <p:sldId id="289" r:id="rId33"/>
    <p:sldId id="291" r:id="rId34"/>
    <p:sldId id="290" r:id="rId35"/>
    <p:sldId id="305" r:id="rId36"/>
    <p:sldId id="311" r:id="rId37"/>
    <p:sldId id="312" r:id="rId38"/>
    <p:sldId id="313" r:id="rId39"/>
    <p:sldId id="314" r:id="rId40"/>
    <p:sldId id="315" r:id="rId41"/>
    <p:sldId id="316" r:id="rId42"/>
    <p:sldId id="317" r:id="rId43"/>
    <p:sldId id="318" r:id="rId44"/>
    <p:sldId id="319" r:id="rId45"/>
    <p:sldId id="320" r:id="rId46"/>
    <p:sldId id="326" r:id="rId47"/>
    <p:sldId id="321" r:id="rId48"/>
    <p:sldId id="322" r:id="rId49"/>
    <p:sldId id="323" r:id="rId50"/>
    <p:sldId id="324" r:id="rId51"/>
    <p:sldId id="325" r:id="rId52"/>
    <p:sldId id="327" r:id="rId53"/>
    <p:sldId id="328" r:id="rId54"/>
    <p:sldId id="329" r:id="rId55"/>
    <p:sldId id="330" r:id="rId56"/>
    <p:sldId id="331"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6" r:id="rId72"/>
    <p:sldId id="347" r:id="rId73"/>
    <p:sldId id="348" r:id="rId74"/>
    <p:sldId id="308" r:id="rId7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com Tema 1 - Ênfas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com Tema 1 - Ênfas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Estilo Escuro 1 - Ênfas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E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Estilo Escuro 1 - Ênfas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Estilo Escuro 1 - Ênfas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03447BB-5D67-496B-8E87-E561075AD55C}" styleName="Estilo Escuro 1 - Ênfas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9" autoAdjust="0"/>
    <p:restoredTop sz="94671" autoAdjust="0"/>
  </p:normalViewPr>
  <p:slideViewPr>
    <p:cSldViewPr>
      <p:cViewPr>
        <p:scale>
          <a:sx n="57" d="100"/>
          <a:sy n="57" d="100"/>
        </p:scale>
        <p:origin x="-1776" y="-3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C68E21-18B9-409D-8FB1-9C8F001691F5}" type="datetimeFigureOut">
              <a:rPr lang="pt-BR" smtClean="0"/>
              <a:t>25/06/2019</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4A54CE-19B8-4495-AB61-03E996C9B9E1}" type="slidenum">
              <a:rPr lang="pt-BR" smtClean="0"/>
              <a:t>‹nº›</a:t>
            </a:fld>
            <a:endParaRPr lang="pt-BR"/>
          </a:p>
        </p:txBody>
      </p:sp>
    </p:spTree>
    <p:extLst>
      <p:ext uri="{BB962C8B-B14F-4D97-AF65-F5344CB8AC3E}">
        <p14:creationId xmlns:p14="http://schemas.microsoft.com/office/powerpoint/2010/main" val="344757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8C4A54CE-19B8-4495-AB61-03E996C9B9E1}" type="slidenum">
              <a:rPr lang="pt-BR" smtClean="0"/>
              <a:t>31</a:t>
            </a:fld>
            <a:endParaRPr lang="pt-BR"/>
          </a:p>
        </p:txBody>
      </p:sp>
    </p:spTree>
    <p:extLst>
      <p:ext uri="{BB962C8B-B14F-4D97-AF65-F5344CB8AC3E}">
        <p14:creationId xmlns:p14="http://schemas.microsoft.com/office/powerpoint/2010/main" val="2474781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2606E39-5C4E-4358-8D00-977EF8F91ACB}" type="slidenum">
              <a:rPr lang="pt-BR" smtClean="0"/>
              <a:t>55</a:t>
            </a:fld>
            <a:endParaRPr lang="pt-BR"/>
          </a:p>
        </p:txBody>
      </p:sp>
    </p:spTree>
    <p:extLst>
      <p:ext uri="{BB962C8B-B14F-4D97-AF65-F5344CB8AC3E}">
        <p14:creationId xmlns:p14="http://schemas.microsoft.com/office/powerpoint/2010/main" val="42197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05D07FE6-D4F0-43B8-8724-69D32D78BC5B}" type="datetimeFigureOut">
              <a:rPr lang="pt-BR" smtClean="0"/>
              <a:t>25/06/2019</a:t>
            </a:fld>
            <a:endParaRPr lang="pt-BR"/>
          </a:p>
        </p:txBody>
      </p:sp>
      <p:sp>
        <p:nvSpPr>
          <p:cNvPr id="5" name="Footer Placeholder 4"/>
          <p:cNvSpPr>
            <a:spLocks noGrp="1"/>
          </p:cNvSpPr>
          <p:nvPr>
            <p:ph type="ftr" sz="quarter" idx="11"/>
          </p:nvPr>
        </p:nvSpPr>
        <p:spPr/>
        <p:txBody>
          <a:bodyPr/>
          <a:lstStyle/>
          <a:p>
            <a:endParaRPr lang="pt-B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A19CBB0-27CA-4F73-9BE3-94788481BAD1}" type="slidenum">
              <a:rPr lang="pt-BR" smtClean="0"/>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05D07FE6-D4F0-43B8-8724-69D32D78BC5B}" type="datetimeFigureOut">
              <a:rPr lang="pt-BR" smtClean="0"/>
              <a:t>25/06/2019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A19CBB0-27CA-4F73-9BE3-94788481BAD1}"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t-BR" smtClean="0"/>
              <a:t>Clique para editar o título mestre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4" name="Date Placeholder 3"/>
          <p:cNvSpPr>
            <a:spLocks noGrp="1"/>
          </p:cNvSpPr>
          <p:nvPr>
            <p:ph type="dt" sz="half" idx="10"/>
          </p:nvPr>
        </p:nvSpPr>
        <p:spPr/>
        <p:txBody>
          <a:bodyPr/>
          <a:lstStyle/>
          <a:p>
            <a:fld id="{05D07FE6-D4F0-43B8-8724-69D32D78BC5B}" type="datetimeFigureOut">
              <a:rPr lang="pt-BR" smtClean="0"/>
              <a:t>25/06/2019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A19CBB0-27CA-4F73-9BE3-94788481BAD1}" type="slidenum">
              <a:rPr lang="pt-BR" smtClean="0"/>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05D07FE6-D4F0-43B8-8724-69D32D78BC5B}" type="datetimeFigureOut">
              <a:rPr lang="pt-BR" smtClean="0"/>
              <a:t>25/06/2019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1A19CBB0-27CA-4F73-9BE3-94788481BAD1}"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7" name="Date Placeholder 6"/>
          <p:cNvSpPr>
            <a:spLocks noGrp="1"/>
          </p:cNvSpPr>
          <p:nvPr>
            <p:ph type="dt" sz="half" idx="10"/>
          </p:nvPr>
        </p:nvSpPr>
        <p:spPr/>
        <p:txBody>
          <a:bodyPr/>
          <a:lstStyle/>
          <a:p>
            <a:fld id="{05D07FE6-D4F0-43B8-8724-69D32D78BC5B}" type="datetimeFigureOut">
              <a:rPr lang="pt-BR" smtClean="0"/>
              <a:t>25/06/2019</a:t>
            </a:fld>
            <a:endParaRPr lang="pt-BR"/>
          </a:p>
        </p:txBody>
      </p:sp>
      <p:sp>
        <p:nvSpPr>
          <p:cNvPr id="8" name="Slide Number Placeholder 7"/>
          <p:cNvSpPr>
            <a:spLocks noGrp="1"/>
          </p:cNvSpPr>
          <p:nvPr>
            <p:ph type="sldNum" sz="quarter" idx="11"/>
          </p:nvPr>
        </p:nvSpPr>
        <p:spPr/>
        <p:txBody>
          <a:bodyPr/>
          <a:lstStyle/>
          <a:p>
            <a:fld id="{1A19CBB0-27CA-4F73-9BE3-94788481BAD1}" type="slidenum">
              <a:rPr lang="pt-BR" smtClean="0"/>
              <a:t>‹nº›</a:t>
            </a:fld>
            <a:endParaRPr lang="pt-BR"/>
          </a:p>
        </p:txBody>
      </p:sp>
      <p:sp>
        <p:nvSpPr>
          <p:cNvPr id="9" name="Footer Placeholder 8"/>
          <p:cNvSpPr>
            <a:spLocks noGrp="1"/>
          </p:cNvSpPr>
          <p:nvPr>
            <p:ph type="ftr" sz="quarter" idx="12"/>
          </p:nvPr>
        </p:nvSpPr>
        <p:spPr/>
        <p:txBody>
          <a:bodyPr/>
          <a:lstStyle/>
          <a:p>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05D07FE6-D4F0-43B8-8724-69D32D78BC5B}" type="datetimeFigureOut">
              <a:rPr lang="pt-BR" smtClean="0"/>
              <a:t>25/06/2019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A19CBB0-27CA-4F73-9BE3-94788481BAD1}" type="slidenum">
              <a:rPr lang="pt-BR" smtClean="0"/>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pt-BR" smtClean="0"/>
              <a:t>Clique para editar o texto mestre</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05D07FE6-D4F0-43B8-8724-69D32D78BC5B}" type="datetimeFigureOut">
              <a:rPr lang="pt-BR" smtClean="0"/>
              <a:t>25/06/2019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1A19CBB0-27CA-4F73-9BE3-94788481BAD1}"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a:p>
        </p:txBody>
      </p:sp>
      <p:sp>
        <p:nvSpPr>
          <p:cNvPr id="3" name="Date Placeholder 2"/>
          <p:cNvSpPr>
            <a:spLocks noGrp="1"/>
          </p:cNvSpPr>
          <p:nvPr>
            <p:ph type="dt" sz="half" idx="10"/>
          </p:nvPr>
        </p:nvSpPr>
        <p:spPr/>
        <p:txBody>
          <a:bodyPr/>
          <a:lstStyle/>
          <a:p>
            <a:fld id="{05D07FE6-D4F0-43B8-8724-69D32D78BC5B}" type="datetimeFigureOut">
              <a:rPr lang="pt-BR" smtClean="0"/>
              <a:t>25/06/2019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1A19CBB0-27CA-4F73-9BE3-94788481BAD1}"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07FE6-D4F0-43B8-8724-69D32D78BC5B}" type="datetimeFigureOut">
              <a:rPr lang="pt-BR" smtClean="0"/>
              <a:t>25/06/2019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1A19CBB0-27CA-4F73-9BE3-94788481BAD1}"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05D07FE6-D4F0-43B8-8724-69D32D78BC5B}" type="datetimeFigureOut">
              <a:rPr lang="pt-BR" smtClean="0"/>
              <a:t>25/06/2019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1A19CBB0-27CA-4F73-9BE3-94788481BAD1}" type="slidenum">
              <a:rPr lang="pt-BR" smtClean="0"/>
              <a:t>‹nº›</a:t>
            </a:fld>
            <a:endParaRPr lang="pt-BR"/>
          </a:p>
        </p:txBody>
      </p:sp>
      <p:sp>
        <p:nvSpPr>
          <p:cNvPr id="8" name="Title 7"/>
          <p:cNvSpPr>
            <a:spLocks noGrp="1"/>
          </p:cNvSpPr>
          <p:nvPr>
            <p:ph type="title"/>
          </p:nvPr>
        </p:nvSpPr>
        <p:spPr/>
        <p:txBody>
          <a:bodyPr/>
          <a:lstStyle/>
          <a:p>
            <a:r>
              <a:rPr lang="pt-BR" smtClean="0"/>
              <a:t>Clique para editar o título mestre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05D07FE6-D4F0-43B8-8724-69D32D78BC5B}" type="datetimeFigureOut">
              <a:rPr lang="pt-BR" smtClean="0"/>
              <a:t>25/06/2019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1A19CBB0-27CA-4F73-9BE3-94788481BAD1}" type="slidenum">
              <a:rPr lang="pt-BR" smtClean="0"/>
              <a:t>‹nº›</a:t>
            </a:fld>
            <a:endParaRPr lang="pt-B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pt-BR" smtClean="0"/>
              <a:t>Clique para editar o título mestre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05D07FE6-D4F0-43B8-8724-69D32D78BC5B}" type="datetimeFigureOut">
              <a:rPr lang="pt-BR" smtClean="0"/>
              <a:t>25/06/2019</a:t>
            </a:fld>
            <a:endParaRPr lang="pt-B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pt-B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1A19CBB0-27CA-4F73-9BE3-94788481BAD1}" type="slidenum">
              <a:rPr lang="pt-BR" smtClean="0"/>
              <a:t>‹nº›</a:t>
            </a:fld>
            <a:endParaRPr lang="pt-BR"/>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masters.com.br/devsecops/angular-8%E2%80%8A-%E2%80%8Aatualizacao-e-recursos-2"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Workshop\angular-project\Apresentação\Imagens\375827f9c7bfdbc.jpg"/>
          <p:cNvPicPr>
            <a:picLocks noChangeAspect="1" noChangeArrowheads="1"/>
          </p:cNvPicPr>
          <p:nvPr/>
        </p:nvPicPr>
        <p:blipFill rotWithShape="1">
          <a:blip r:embed="rId2">
            <a:extLst>
              <a:ext uri="{28A0092B-C50C-407E-A947-70E740481C1C}">
                <a14:useLocalDpi xmlns:a14="http://schemas.microsoft.com/office/drawing/2010/main" val="0"/>
              </a:ext>
            </a:extLst>
          </a:blip>
          <a:srcRect r="956"/>
          <a:stretch/>
        </p:blipFill>
        <p:spPr bwMode="auto">
          <a:xfrm>
            <a:off x="-27203" y="3762"/>
            <a:ext cx="9048281" cy="49971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3574267" y="1430919"/>
            <a:ext cx="1968260" cy="2142814"/>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1738618" y="3918226"/>
            <a:ext cx="5639557" cy="646331"/>
          </a:xfrm>
          <a:prstGeom prst="rect">
            <a:avLst/>
          </a:prstGeom>
          <a:noFill/>
        </p:spPr>
        <p:txBody>
          <a:bodyPr wrap="none" rtlCol="0">
            <a:spAutoFit/>
          </a:bodyPr>
          <a:lstStyle/>
          <a:p>
            <a:r>
              <a:rPr lang="pt-BR" sz="3600" dirty="0" smtClean="0">
                <a:solidFill>
                  <a:schemeClr val="bg1"/>
                </a:solidFill>
              </a:rPr>
              <a:t>WORKSHOP ANGULAR 7</a:t>
            </a:r>
            <a:endParaRPr lang="pt-BR" sz="3600" dirty="0">
              <a:solidFill>
                <a:schemeClr val="bg1"/>
              </a:solidFill>
            </a:endParaRPr>
          </a:p>
        </p:txBody>
      </p:sp>
      <p:sp>
        <p:nvSpPr>
          <p:cNvPr id="6" name="CaixaDeTexto 5"/>
          <p:cNvSpPr txBox="1"/>
          <p:nvPr/>
        </p:nvSpPr>
        <p:spPr>
          <a:xfrm>
            <a:off x="5884158" y="5570076"/>
            <a:ext cx="3152338" cy="523220"/>
          </a:xfrm>
          <a:prstGeom prst="rect">
            <a:avLst/>
          </a:prstGeom>
          <a:noFill/>
        </p:spPr>
        <p:txBody>
          <a:bodyPr wrap="none" rtlCol="0">
            <a:spAutoFit/>
          </a:bodyPr>
          <a:lstStyle/>
          <a:p>
            <a:r>
              <a:rPr lang="pt-BR" sz="2800" b="1" dirty="0" smtClean="0">
                <a:latin typeface="Times New Roman" panose="02020603050405020304" pitchFamily="18" charset="0"/>
                <a:cs typeface="Times New Roman" panose="02020603050405020304" pitchFamily="18" charset="0"/>
              </a:rPr>
              <a:t>RONEY AMORIM</a:t>
            </a:r>
            <a:endParaRPr lang="pt-BR"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664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smtClean="0"/>
              <a:t>Angular v3 ???</a:t>
            </a:r>
            <a:endParaRPr lang="pt-BR" sz="2700" dirty="0"/>
          </a:p>
        </p:txBody>
      </p:sp>
      <p:sp>
        <p:nvSpPr>
          <p:cNvPr id="3" name="Espaço Reservado para Conteúdo 2"/>
          <p:cNvSpPr>
            <a:spLocks noGrp="1"/>
          </p:cNvSpPr>
          <p:nvPr>
            <p:ph idx="1"/>
          </p:nvPr>
        </p:nvSpPr>
        <p:spPr>
          <a:xfrm>
            <a:off x="539552" y="1772816"/>
            <a:ext cx="7894973" cy="3960440"/>
          </a:xfrm>
        </p:spPr>
        <p:txBody>
          <a:bodyPr>
            <a:noAutofit/>
          </a:bodyPr>
          <a:lstStyle/>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9"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a:t>
            </a:r>
            <a:endParaRPr lang="pt-BR" sz="2600" b="1" dirty="0">
              <a:solidFill>
                <a:schemeClr val="bg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244" y="1949747"/>
            <a:ext cx="4608512" cy="3451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177"/>
          <a:stretch/>
        </p:blipFill>
        <p:spPr bwMode="auto">
          <a:xfrm>
            <a:off x="1334058" y="2060848"/>
            <a:ext cx="6480720"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7823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267"/>
                                        </p:tgtEl>
                                        <p:attrNameLst>
                                          <p:attrName>style.visibility</p:attrName>
                                        </p:attrNameLst>
                                      </p:cBhvr>
                                      <p:to>
                                        <p:strVal val="visible"/>
                                      </p:to>
                                    </p:set>
                                    <p:animEffect transition="in" filter="fade">
                                      <p:cBhvr>
                                        <p:cTn id="11"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smtClean="0"/>
              <a:t>Angular v4</a:t>
            </a:r>
            <a:endParaRPr lang="pt-BR" sz="2700" dirty="0"/>
          </a:p>
        </p:txBody>
      </p:sp>
      <p:sp>
        <p:nvSpPr>
          <p:cNvPr id="3" name="Espaço Reservado para Conteúdo 2"/>
          <p:cNvSpPr>
            <a:spLocks noGrp="1"/>
          </p:cNvSpPr>
          <p:nvPr>
            <p:ph idx="1"/>
          </p:nvPr>
        </p:nvSpPr>
        <p:spPr>
          <a:xfrm>
            <a:off x="251520" y="1772816"/>
            <a:ext cx="8183005" cy="3960440"/>
          </a:xfrm>
        </p:spPr>
        <p:txBody>
          <a:bodyPr>
            <a:noAutofit/>
          </a:bodyPr>
          <a:lstStyle/>
          <a:p>
            <a:pPr marL="457200" lvl="0" indent="-457200" algn="just">
              <a:buFont typeface="Arial" pitchFamily="34" charset="0"/>
              <a:buChar char="•"/>
            </a:pPr>
            <a:r>
              <a:rPr lang="pt-BR" sz="2600" b="0" dirty="0">
                <a:latin typeface="Times New Roman" pitchFamily="18" charset="0"/>
                <a:cs typeface="Times New Roman" pitchFamily="18" charset="0"/>
              </a:rPr>
              <a:t>Novo website disponibilizando uma documentação rica do </a:t>
            </a:r>
            <a:r>
              <a:rPr lang="pt-BR" sz="2600" b="0" dirty="0" smtClean="0">
                <a:latin typeface="Times New Roman" pitchFamily="18" charset="0"/>
                <a:cs typeface="Times New Roman" pitchFamily="18" charset="0"/>
              </a:rPr>
              <a:t>framework;</a:t>
            </a:r>
            <a:endParaRPr lang="pt-BR" sz="2600" b="0" dirty="0">
              <a:latin typeface="Times New Roman" pitchFamily="18" charset="0"/>
              <a:cs typeface="Times New Roman" pitchFamily="18" charset="0"/>
            </a:endParaRPr>
          </a:p>
          <a:p>
            <a:pPr marL="457200" lvl="0" indent="-457200" algn="just">
              <a:buFont typeface="Arial" pitchFamily="34" charset="0"/>
              <a:buChar char="•"/>
            </a:pPr>
            <a:r>
              <a:rPr lang="pt-BR" sz="2600" b="0" dirty="0">
                <a:latin typeface="Times New Roman" pitchFamily="18" charset="0"/>
                <a:cs typeface="Times New Roman" pitchFamily="18" charset="0"/>
              </a:rPr>
              <a:t>Inclusão do </a:t>
            </a:r>
            <a:r>
              <a:rPr lang="pt-BR" sz="2600" b="0" dirty="0" err="1" smtClean="0">
                <a:latin typeface="Times New Roman" pitchFamily="18" charset="0"/>
                <a:cs typeface="Times New Roman" pitchFamily="18" charset="0"/>
              </a:rPr>
              <a:t>HttpClient</a:t>
            </a:r>
            <a:r>
              <a:rPr lang="pt-BR" sz="2600" b="0" dirty="0" smtClean="0">
                <a:latin typeface="Times New Roman" pitchFamily="18" charset="0"/>
                <a:cs typeface="Times New Roman" pitchFamily="18" charset="0"/>
              </a:rPr>
              <a:t>.</a:t>
            </a:r>
          </a:p>
          <a:p>
            <a:pPr marL="457200" lvl="0" indent="-457200" algn="just">
              <a:buFont typeface="Arial" pitchFamily="34" charset="0"/>
              <a:buChar char="•"/>
            </a:pPr>
            <a:r>
              <a:rPr lang="pt-BR" sz="2600" b="0" dirty="0" err="1" smtClean="0">
                <a:latin typeface="Times New Roman" pitchFamily="18" charset="0"/>
                <a:cs typeface="Times New Roman" pitchFamily="18" charset="0"/>
              </a:rPr>
              <a:t>Tree</a:t>
            </a:r>
            <a:r>
              <a:rPr lang="pt-BR" sz="2600" b="0" dirty="0" smtClean="0">
                <a:latin typeface="Times New Roman" pitchFamily="18" charset="0"/>
                <a:cs typeface="Times New Roman" pitchFamily="18" charset="0"/>
              </a:rPr>
              <a:t> </a:t>
            </a:r>
            <a:r>
              <a:rPr lang="pt-BR" sz="2600" b="0" dirty="0" err="1" smtClean="0">
                <a:latin typeface="Times New Roman" pitchFamily="18" charset="0"/>
                <a:cs typeface="Times New Roman" pitchFamily="18" charset="0"/>
              </a:rPr>
              <a:t>Shaking</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9"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4</a:t>
            </a:r>
            <a:endParaRPr lang="pt-BR" sz="2600" b="1" dirty="0">
              <a:solidFill>
                <a:schemeClr val="bg1"/>
              </a:solidFill>
            </a:endParaRPr>
          </a:p>
        </p:txBody>
      </p:sp>
    </p:spTree>
    <p:extLst>
      <p:ext uri="{BB962C8B-B14F-4D97-AF65-F5344CB8AC3E}">
        <p14:creationId xmlns:p14="http://schemas.microsoft.com/office/powerpoint/2010/main" val="838383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smtClean="0"/>
              <a:t>Angular v5</a:t>
            </a:r>
            <a:endParaRPr lang="pt-BR" sz="2700" dirty="0"/>
          </a:p>
        </p:txBody>
      </p:sp>
      <p:sp>
        <p:nvSpPr>
          <p:cNvPr id="3" name="Espaço Reservado para Conteúdo 2"/>
          <p:cNvSpPr>
            <a:spLocks noGrp="1"/>
          </p:cNvSpPr>
          <p:nvPr>
            <p:ph idx="1"/>
          </p:nvPr>
        </p:nvSpPr>
        <p:spPr>
          <a:xfrm>
            <a:off x="251520" y="1916832"/>
            <a:ext cx="8183005" cy="3816424"/>
          </a:xfrm>
        </p:spPr>
        <p:txBody>
          <a:bodyPr>
            <a:noAutofit/>
          </a:bodyPr>
          <a:lstStyle/>
          <a:p>
            <a:pPr marL="457200" indent="-457200" algn="just">
              <a:buFont typeface="Arial" pitchFamily="34" charset="0"/>
              <a:buChar char="•"/>
            </a:pPr>
            <a:r>
              <a:rPr lang="pt-BR" sz="2600" b="0" dirty="0" err="1">
                <a:latin typeface="Times New Roman" pitchFamily="18" charset="0"/>
                <a:cs typeface="Times New Roman" pitchFamily="18" charset="0"/>
              </a:rPr>
              <a:t>Bundle</a:t>
            </a:r>
            <a:r>
              <a:rPr lang="pt-BR" sz="2600" b="0" dirty="0">
                <a:latin typeface="Times New Roman" pitchFamily="18" charset="0"/>
                <a:cs typeface="Times New Roman" pitchFamily="18" charset="0"/>
              </a:rPr>
              <a:t>, menor e mais </a:t>
            </a:r>
            <a:r>
              <a:rPr lang="pt-BR" sz="2600" b="0" dirty="0" smtClean="0">
                <a:latin typeface="Times New Roman" pitchFamily="18" charset="0"/>
                <a:cs typeface="Times New Roman" pitchFamily="18" charset="0"/>
              </a:rPr>
              <a:t>rápido;</a:t>
            </a:r>
            <a:endParaRPr lang="pt-BR" sz="2600" b="0" dirty="0">
              <a:latin typeface="Times New Roman" pitchFamily="18" charset="0"/>
              <a:cs typeface="Times New Roman" pitchFamily="18" charset="0"/>
            </a:endParaRPr>
          </a:p>
          <a:p>
            <a:pPr marL="457200" indent="-457200" algn="just">
              <a:buFont typeface="Arial" pitchFamily="34" charset="0"/>
              <a:buChar char="•"/>
            </a:pPr>
            <a:r>
              <a:rPr lang="pt-BR" sz="2600" b="0" dirty="0">
                <a:latin typeface="Times New Roman" pitchFamily="18" charset="0"/>
                <a:cs typeface="Times New Roman" pitchFamily="18" charset="0"/>
              </a:rPr>
              <a:t>Suporte oficial para </a:t>
            </a:r>
            <a:r>
              <a:rPr lang="pt-BR" sz="2600" b="0" dirty="0" smtClean="0">
                <a:latin typeface="Times New Roman" pitchFamily="18" charset="0"/>
                <a:cs typeface="Times New Roman" pitchFamily="18" charset="0"/>
              </a:rPr>
              <a:t>PWA.</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9"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p:cNvSpPr txBox="1"/>
          <p:nvPr/>
        </p:nvSpPr>
        <p:spPr>
          <a:xfrm>
            <a:off x="8017932" y="380730"/>
            <a:ext cx="372899" cy="492443"/>
          </a:xfrm>
          <a:prstGeom prst="rect">
            <a:avLst/>
          </a:prstGeom>
          <a:noFill/>
        </p:spPr>
        <p:txBody>
          <a:bodyPr wrap="square" rtlCol="0">
            <a:spAutoFit/>
          </a:bodyPr>
          <a:lstStyle/>
          <a:p>
            <a:r>
              <a:rPr lang="pt-BR" sz="2600" b="1" dirty="0">
                <a:solidFill>
                  <a:schemeClr val="bg1"/>
                </a:solidFill>
              </a:rPr>
              <a:t>5</a:t>
            </a:r>
          </a:p>
        </p:txBody>
      </p:sp>
    </p:spTree>
    <p:extLst>
      <p:ext uri="{BB962C8B-B14F-4D97-AF65-F5344CB8AC3E}">
        <p14:creationId xmlns:p14="http://schemas.microsoft.com/office/powerpoint/2010/main" val="26584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smtClean="0"/>
              <a:t>Angular v6</a:t>
            </a:r>
            <a:endParaRPr lang="pt-BR" sz="2700" dirty="0"/>
          </a:p>
        </p:txBody>
      </p:sp>
      <p:sp>
        <p:nvSpPr>
          <p:cNvPr id="3" name="Espaço Reservado para Conteúdo 2"/>
          <p:cNvSpPr>
            <a:spLocks noGrp="1"/>
          </p:cNvSpPr>
          <p:nvPr>
            <p:ph idx="1"/>
          </p:nvPr>
        </p:nvSpPr>
        <p:spPr>
          <a:xfrm>
            <a:off x="251520" y="1916832"/>
            <a:ext cx="8248143" cy="3960440"/>
          </a:xfrm>
        </p:spPr>
        <p:txBody>
          <a:bodyPr>
            <a:noAutofit/>
          </a:bodyPr>
          <a:lstStyle/>
          <a:p>
            <a:pPr marL="457200" lvl="2" indent="-457200" algn="just">
              <a:spcAft>
                <a:spcPts val="600"/>
              </a:spcAft>
              <a:buClrTx/>
            </a:pPr>
            <a:r>
              <a:rPr lang="pt-BR" sz="2600" dirty="0">
                <a:latin typeface="Times New Roman" pitchFamily="18" charset="0"/>
                <a:cs typeface="Times New Roman" pitchFamily="18" charset="0"/>
              </a:rPr>
              <a:t>Angular </a:t>
            </a:r>
            <a:r>
              <a:rPr lang="pt-BR" sz="2600" dirty="0" err="1" smtClean="0">
                <a:latin typeface="Times New Roman" pitchFamily="18" charset="0"/>
                <a:cs typeface="Times New Roman" pitchFamily="18" charset="0"/>
              </a:rPr>
              <a:t>Elements</a:t>
            </a:r>
            <a:r>
              <a:rPr lang="pt-BR" sz="2600" dirty="0" smtClean="0">
                <a:latin typeface="Times New Roman" pitchFamily="18" charset="0"/>
                <a:cs typeface="Times New Roman" pitchFamily="18" charset="0"/>
              </a:rPr>
              <a:t>;</a:t>
            </a:r>
            <a:endParaRPr lang="pt-BR" sz="2600" dirty="0">
              <a:latin typeface="Times New Roman" pitchFamily="18" charset="0"/>
              <a:cs typeface="Times New Roman" pitchFamily="18" charset="0"/>
            </a:endParaRPr>
          </a:p>
          <a:p>
            <a:pPr marL="457200" lvl="2" indent="-457200" algn="just">
              <a:spcAft>
                <a:spcPts val="600"/>
              </a:spcAft>
              <a:buClrTx/>
            </a:pPr>
            <a:r>
              <a:rPr lang="pt-BR" sz="2600" dirty="0">
                <a:latin typeface="Times New Roman" pitchFamily="18" charset="0"/>
                <a:cs typeface="Times New Roman" pitchFamily="18" charset="0"/>
              </a:rPr>
              <a:t>Juntamente com o CLI, novos comando como </a:t>
            </a:r>
            <a:r>
              <a:rPr lang="pt-BR" sz="2600" dirty="0" err="1">
                <a:latin typeface="Times New Roman" pitchFamily="18" charset="0"/>
                <a:cs typeface="Times New Roman" pitchFamily="18" charset="0"/>
              </a:rPr>
              <a:t>ng</a:t>
            </a:r>
            <a:r>
              <a:rPr lang="pt-BR" sz="2600" dirty="0">
                <a:latin typeface="Times New Roman" pitchFamily="18" charset="0"/>
                <a:cs typeface="Times New Roman" pitchFamily="18" charset="0"/>
              </a:rPr>
              <a:t> </a:t>
            </a:r>
            <a:r>
              <a:rPr lang="pt-BR" sz="2600" dirty="0" err="1">
                <a:latin typeface="Times New Roman" pitchFamily="18" charset="0"/>
                <a:cs typeface="Times New Roman" pitchFamily="18" charset="0"/>
              </a:rPr>
              <a:t>update</a:t>
            </a:r>
            <a:r>
              <a:rPr lang="pt-BR" sz="2600" dirty="0">
                <a:latin typeface="Times New Roman" pitchFamily="18" charset="0"/>
                <a:cs typeface="Times New Roman" pitchFamily="18" charset="0"/>
              </a:rPr>
              <a:t> e </a:t>
            </a:r>
            <a:r>
              <a:rPr lang="pt-BR" sz="2600" dirty="0" err="1">
                <a:latin typeface="Times New Roman" pitchFamily="18" charset="0"/>
                <a:cs typeface="Times New Roman" pitchFamily="18" charset="0"/>
              </a:rPr>
              <a:t>ng</a:t>
            </a:r>
            <a:r>
              <a:rPr lang="pt-BR" sz="2600" dirty="0">
                <a:latin typeface="Times New Roman" pitchFamily="18" charset="0"/>
                <a:cs typeface="Times New Roman" pitchFamily="18" charset="0"/>
              </a:rPr>
              <a:t> </a:t>
            </a:r>
            <a:r>
              <a:rPr lang="pt-BR" sz="2600" dirty="0" err="1" smtClean="0">
                <a:latin typeface="Times New Roman" pitchFamily="18" charset="0"/>
                <a:cs typeface="Times New Roman" pitchFamily="18" charset="0"/>
              </a:rPr>
              <a:t>add</a:t>
            </a:r>
            <a:r>
              <a:rPr lang="pt-BR" sz="2600" dirty="0" smtClean="0">
                <a:latin typeface="Times New Roman" pitchFamily="18" charset="0"/>
                <a:cs typeface="Times New Roman" pitchFamily="18" charset="0"/>
              </a:rPr>
              <a:t>;</a:t>
            </a:r>
            <a:endParaRPr lang="pt-BR" sz="2600" dirty="0">
              <a:latin typeface="Times New Roman" pitchFamily="18" charset="0"/>
              <a:cs typeface="Times New Roman" pitchFamily="18" charset="0"/>
            </a:endParaRPr>
          </a:p>
          <a:p>
            <a:pPr marL="457200" lvl="2" indent="-457200" algn="just">
              <a:spcAft>
                <a:spcPts val="600"/>
              </a:spcAft>
              <a:buClrTx/>
            </a:pPr>
            <a:r>
              <a:rPr lang="pt-BR" sz="2600" dirty="0">
                <a:latin typeface="Times New Roman" pitchFamily="18" charset="0"/>
                <a:cs typeface="Times New Roman" pitchFamily="18" charset="0"/>
              </a:rPr>
              <a:t>Update.angular.io – guia de </a:t>
            </a:r>
            <a:r>
              <a:rPr lang="pt-BR" sz="2600" dirty="0" err="1">
                <a:latin typeface="Times New Roman" pitchFamily="18" charset="0"/>
                <a:cs typeface="Times New Roman" pitchFamily="18" charset="0"/>
              </a:rPr>
              <a:t>update</a:t>
            </a:r>
            <a:r>
              <a:rPr lang="pt-BR" sz="2600" dirty="0">
                <a:latin typeface="Times New Roman" pitchFamily="18" charset="0"/>
                <a:cs typeface="Times New Roman" pitchFamily="18" charset="0"/>
              </a:rPr>
              <a:t> de versões (Versões de para, </a:t>
            </a:r>
            <a:r>
              <a:rPr lang="pt-BR" sz="2600" dirty="0" err="1">
                <a:latin typeface="Times New Roman" pitchFamily="18" charset="0"/>
                <a:cs typeface="Times New Roman" pitchFamily="18" charset="0"/>
              </a:rPr>
              <a:t>complexibilidade</a:t>
            </a:r>
            <a:r>
              <a:rPr lang="pt-BR" sz="2600" dirty="0">
                <a:latin typeface="Times New Roman" pitchFamily="18" charset="0"/>
                <a:cs typeface="Times New Roman" pitchFamily="18" charset="0"/>
              </a:rPr>
              <a:t>, </a:t>
            </a:r>
            <a:r>
              <a:rPr lang="pt-BR" sz="2600" dirty="0" err="1">
                <a:latin typeface="Times New Roman" pitchFamily="18" charset="0"/>
                <a:cs typeface="Times New Roman" pitchFamily="18" charset="0"/>
              </a:rPr>
              <a:t>npm</a:t>
            </a:r>
            <a:r>
              <a:rPr lang="pt-BR" sz="2600" dirty="0">
                <a:latin typeface="Times New Roman" pitchFamily="18" charset="0"/>
                <a:cs typeface="Times New Roman" pitchFamily="18" charset="0"/>
              </a:rPr>
              <a:t> ou </a:t>
            </a:r>
            <a:r>
              <a:rPr lang="pt-BR" sz="2600" dirty="0" err="1">
                <a:latin typeface="Times New Roman" pitchFamily="18" charset="0"/>
                <a:cs typeface="Times New Roman" pitchFamily="18" charset="0"/>
              </a:rPr>
              <a:t>yarn</a:t>
            </a:r>
            <a:r>
              <a:rPr lang="pt-BR" sz="2600" dirty="0" smtClean="0">
                <a:latin typeface="Times New Roman" pitchFamily="18" charset="0"/>
                <a:cs typeface="Times New Roman" pitchFamily="18" charset="0"/>
              </a:rPr>
              <a:t>).</a:t>
            </a:r>
            <a:endParaRPr lang="pt-BR" sz="260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9" name="CaixaDeTexto 8"/>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6</a:t>
            </a:r>
            <a:endParaRPr lang="pt-BR" sz="2600" b="1" dirty="0">
              <a:solidFill>
                <a:schemeClr val="bg1"/>
              </a:solidFill>
            </a:endParaRPr>
          </a:p>
        </p:txBody>
      </p:sp>
      <p:sp>
        <p:nvSpPr>
          <p:cNvPr id="14" name="CaixaDeTexto 13"/>
          <p:cNvSpPr txBox="1"/>
          <p:nvPr/>
        </p:nvSpPr>
        <p:spPr>
          <a:xfrm>
            <a:off x="8170332" y="533130"/>
            <a:ext cx="372899" cy="492443"/>
          </a:xfrm>
          <a:prstGeom prst="rect">
            <a:avLst/>
          </a:prstGeom>
          <a:noFill/>
        </p:spPr>
        <p:txBody>
          <a:bodyPr wrap="square" rtlCol="0">
            <a:spAutoFit/>
          </a:bodyPr>
          <a:lstStyle/>
          <a:p>
            <a:r>
              <a:rPr lang="pt-BR" sz="2600" b="1" dirty="0" smtClean="0">
                <a:solidFill>
                  <a:schemeClr val="bg1"/>
                </a:solidFill>
              </a:rPr>
              <a:t>6</a:t>
            </a:r>
            <a:endParaRPr lang="pt-BR" sz="2600" b="1" dirty="0">
              <a:solidFill>
                <a:schemeClr val="bg1"/>
              </a:solidFill>
            </a:endParaRPr>
          </a:p>
        </p:txBody>
      </p:sp>
      <p:pic>
        <p:nvPicPr>
          <p:cNvPr id="15"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p:cNvSpPr txBox="1"/>
          <p:nvPr/>
        </p:nvSpPr>
        <p:spPr>
          <a:xfrm>
            <a:off x="8046616" y="394063"/>
            <a:ext cx="372899" cy="492443"/>
          </a:xfrm>
          <a:prstGeom prst="rect">
            <a:avLst/>
          </a:prstGeom>
          <a:noFill/>
        </p:spPr>
        <p:txBody>
          <a:bodyPr wrap="square" rtlCol="0">
            <a:spAutoFit/>
          </a:bodyPr>
          <a:lstStyle/>
          <a:p>
            <a:r>
              <a:rPr lang="pt-BR" sz="2600" b="1" dirty="0" smtClean="0">
                <a:solidFill>
                  <a:schemeClr val="bg1"/>
                </a:solidFill>
              </a:rPr>
              <a:t>6</a:t>
            </a:r>
            <a:endParaRPr lang="pt-BR" sz="2600" b="1" dirty="0">
              <a:solidFill>
                <a:schemeClr val="bg1"/>
              </a:solidFill>
            </a:endParaRPr>
          </a:p>
        </p:txBody>
      </p:sp>
    </p:spTree>
    <p:extLst>
      <p:ext uri="{BB962C8B-B14F-4D97-AF65-F5344CB8AC3E}">
        <p14:creationId xmlns:p14="http://schemas.microsoft.com/office/powerpoint/2010/main" val="193870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smtClean="0"/>
              <a:t>Angular v7</a:t>
            </a:r>
            <a:endParaRPr lang="pt-BR" sz="2700" dirty="0"/>
          </a:p>
        </p:txBody>
      </p:sp>
      <p:sp>
        <p:nvSpPr>
          <p:cNvPr id="3" name="Espaço Reservado para Conteúdo 2"/>
          <p:cNvSpPr>
            <a:spLocks noGrp="1"/>
          </p:cNvSpPr>
          <p:nvPr>
            <p:ph idx="1"/>
          </p:nvPr>
        </p:nvSpPr>
        <p:spPr>
          <a:xfrm>
            <a:off x="251520" y="1916832"/>
            <a:ext cx="8248143" cy="3960440"/>
          </a:xfrm>
        </p:spPr>
        <p:txBody>
          <a:bodyPr>
            <a:noAutofit/>
          </a:bodyPr>
          <a:lstStyle/>
          <a:p>
            <a:pPr algn="just">
              <a:lnSpc>
                <a:spcPct val="120000"/>
              </a:lnSpc>
            </a:pPr>
            <a:r>
              <a:rPr lang="pt-BR" sz="2600" b="0" dirty="0">
                <a:latin typeface="Times New Roman" pitchFamily="18" charset="0"/>
                <a:cs typeface="Times New Roman" pitchFamily="18" charset="0"/>
              </a:rPr>
              <a:t>Uma grande utilidade de uma aplicação SPA é o download completo da aplicação no primeiro acesso para reduzir as taxas de downloads por navegação. Isso pode ser um problema quando lembramos que grande parte do tráfego na internet vem de dispositivos móveis que, em geral, costumam acessar a internet em baixa velocidade de conexão.</a:t>
            </a: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7</a:t>
            </a:r>
            <a:endParaRPr lang="pt-BR" sz="2600" b="1" dirty="0">
              <a:solidFill>
                <a:schemeClr val="bg1"/>
              </a:solidFill>
            </a:endParaRPr>
          </a:p>
        </p:txBody>
      </p:sp>
    </p:spTree>
    <p:extLst>
      <p:ext uri="{BB962C8B-B14F-4D97-AF65-F5344CB8AC3E}">
        <p14:creationId xmlns:p14="http://schemas.microsoft.com/office/powerpoint/2010/main" val="3753155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smtClean="0"/>
              <a:t>Angular v7</a:t>
            </a:r>
            <a:endParaRPr lang="pt-BR" sz="2700" dirty="0"/>
          </a:p>
        </p:txBody>
      </p:sp>
      <p:sp>
        <p:nvSpPr>
          <p:cNvPr id="3" name="Espaço Reservado para Conteúdo 2"/>
          <p:cNvSpPr>
            <a:spLocks noGrp="1"/>
          </p:cNvSpPr>
          <p:nvPr>
            <p:ph idx="1"/>
          </p:nvPr>
        </p:nvSpPr>
        <p:spPr>
          <a:xfrm>
            <a:off x="251520" y="1916832"/>
            <a:ext cx="8496944" cy="4320480"/>
          </a:xfrm>
        </p:spPr>
        <p:txBody>
          <a:bodyPr>
            <a:noAutofit/>
          </a:bodyPr>
          <a:lstStyle/>
          <a:p>
            <a:pPr algn="just"/>
            <a:r>
              <a:rPr lang="pt-BR" sz="2600" b="0" dirty="0">
                <a:latin typeface="Times New Roman" pitchFamily="18" charset="0"/>
                <a:cs typeface="Times New Roman" pitchFamily="18" charset="0"/>
              </a:rPr>
              <a:t>Para mantermos o tamanho da nossa aplicação sobre controle, o Angular 7 conta com a função de </a:t>
            </a:r>
            <a:r>
              <a:rPr lang="pt-BR" sz="2600" b="0" dirty="0" err="1">
                <a:latin typeface="Times New Roman" pitchFamily="18" charset="0"/>
                <a:cs typeface="Times New Roman" pitchFamily="18" charset="0"/>
              </a:rPr>
              <a:t>Bundle</a:t>
            </a:r>
            <a:r>
              <a:rPr lang="pt-BR" sz="2600" b="0" dirty="0">
                <a:latin typeface="Times New Roman" pitchFamily="18" charset="0"/>
                <a:cs typeface="Times New Roman" pitchFamily="18" charset="0"/>
              </a:rPr>
              <a:t> Budgets. Isto é, quando construímos nossa aplicação, recebemos alertas quando o seu tamanho excede um limite pré-determinado. Este recurso já existia no Angular e agora se tornou padrão. Na construção de uma aplicação que ultrapasse 2 MB receberemos um alerta e em aplicações que ultrapassem 5 MB seremos impedidos de prosseguir com a construção. É claro que esses valores são personalizáveis, e podemos modificá-los no arquivo </a:t>
            </a:r>
            <a:r>
              <a:rPr lang="pt-BR" sz="2600" b="0" dirty="0" err="1">
                <a:latin typeface="Times New Roman" pitchFamily="18" charset="0"/>
                <a:cs typeface="Times New Roman" pitchFamily="18" charset="0"/>
              </a:rPr>
              <a:t>angular.json</a:t>
            </a:r>
            <a:r>
              <a:rPr lang="pt-BR" sz="2600" b="0" dirty="0">
                <a:latin typeface="Times New Roman" pitchFamily="18" charset="0"/>
                <a:cs typeface="Times New Roman" pitchFamily="18" charset="0"/>
              </a:rPr>
              <a:t> do </a:t>
            </a:r>
            <a:r>
              <a:rPr lang="pt-BR" sz="2600" b="0" dirty="0" smtClean="0">
                <a:latin typeface="Times New Roman" pitchFamily="18" charset="0"/>
                <a:cs typeface="Times New Roman" pitchFamily="18" charset="0"/>
              </a:rPr>
              <a:t>projeto.</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7</a:t>
            </a:r>
            <a:endParaRPr lang="pt-BR" sz="2600" b="1" dirty="0">
              <a:solidFill>
                <a:schemeClr val="bg1"/>
              </a:solidFill>
            </a:endParaRPr>
          </a:p>
        </p:txBody>
      </p:sp>
    </p:spTree>
    <p:extLst>
      <p:ext uri="{BB962C8B-B14F-4D97-AF65-F5344CB8AC3E}">
        <p14:creationId xmlns:p14="http://schemas.microsoft.com/office/powerpoint/2010/main" val="479395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smtClean="0"/>
              <a:t>Angular v7</a:t>
            </a:r>
            <a:endParaRPr lang="pt-BR" sz="2700" dirty="0"/>
          </a:p>
        </p:txBody>
      </p:sp>
      <p:sp>
        <p:nvSpPr>
          <p:cNvPr id="3" name="Espaço Reservado para Conteúdo 2"/>
          <p:cNvSpPr>
            <a:spLocks noGrp="1"/>
          </p:cNvSpPr>
          <p:nvPr>
            <p:ph idx="1"/>
          </p:nvPr>
        </p:nvSpPr>
        <p:spPr>
          <a:xfrm>
            <a:off x="4644008" y="1916832"/>
            <a:ext cx="4032448" cy="4032448"/>
          </a:xfrm>
        </p:spPr>
        <p:txBody>
          <a:bodyPr>
            <a:noAutofit/>
          </a:bodyPr>
          <a:lstStyle/>
          <a:p>
            <a:pPr marL="457200" lvl="0" indent="-457200" algn="just">
              <a:buFontTx/>
              <a:buChar char="-"/>
            </a:pPr>
            <a:r>
              <a:rPr lang="pt-BR" sz="2600" dirty="0" err="1" smtClean="0">
                <a:latin typeface="Times New Roman" pitchFamily="18" charset="0"/>
                <a:cs typeface="Times New Roman" pitchFamily="18" charset="0"/>
              </a:rPr>
              <a:t>maximumWarning</a:t>
            </a:r>
            <a:r>
              <a:rPr lang="pt-BR" sz="2600" dirty="0" smtClean="0">
                <a:latin typeface="Times New Roman" pitchFamily="18" charset="0"/>
                <a:cs typeface="Times New Roman" pitchFamily="18" charset="0"/>
              </a:rPr>
              <a:t>: </a:t>
            </a:r>
          </a:p>
          <a:p>
            <a:pPr lvl="0" algn="just"/>
            <a:r>
              <a:rPr lang="pt-BR" sz="2600" b="0" dirty="0" smtClean="0">
                <a:latin typeface="Times New Roman" pitchFamily="18" charset="0"/>
                <a:cs typeface="Times New Roman" pitchFamily="18" charset="0"/>
              </a:rPr>
              <a:t>Tamanho </a:t>
            </a:r>
            <a:r>
              <a:rPr lang="pt-BR" sz="2600" b="0" dirty="0">
                <a:latin typeface="Times New Roman" pitchFamily="18" charset="0"/>
                <a:cs typeface="Times New Roman" pitchFamily="18" charset="0"/>
              </a:rPr>
              <a:t>da aplicação que, se excedido, disparará um </a:t>
            </a:r>
            <a:r>
              <a:rPr lang="pt-BR" sz="2600" b="0" dirty="0" smtClean="0">
                <a:latin typeface="Times New Roman" pitchFamily="18" charset="0"/>
                <a:cs typeface="Times New Roman" pitchFamily="18" charset="0"/>
              </a:rPr>
              <a:t>alerta.</a:t>
            </a:r>
          </a:p>
          <a:p>
            <a:pPr lvl="0" algn="just"/>
            <a:endParaRPr lang="pt-BR" sz="200" b="0" dirty="0" smtClean="0">
              <a:latin typeface="Times New Roman" pitchFamily="18" charset="0"/>
              <a:cs typeface="Times New Roman" pitchFamily="18" charset="0"/>
            </a:endParaRPr>
          </a:p>
          <a:p>
            <a:pPr lvl="0" algn="just"/>
            <a:r>
              <a:rPr lang="pt-BR" sz="2600" dirty="0" smtClean="0">
                <a:latin typeface="Times New Roman" pitchFamily="18" charset="0"/>
                <a:cs typeface="Times New Roman" pitchFamily="18" charset="0"/>
              </a:rPr>
              <a:t> - </a:t>
            </a:r>
            <a:r>
              <a:rPr lang="pt-BR" sz="2600" dirty="0" err="1" smtClean="0">
                <a:latin typeface="Times New Roman" pitchFamily="18" charset="0"/>
                <a:cs typeface="Times New Roman" pitchFamily="18" charset="0"/>
              </a:rPr>
              <a:t>maximumError</a:t>
            </a:r>
            <a:r>
              <a:rPr lang="pt-BR" sz="2600" dirty="0">
                <a:latin typeface="Times New Roman" pitchFamily="18" charset="0"/>
                <a:cs typeface="Times New Roman" pitchFamily="18" charset="0"/>
              </a:rPr>
              <a:t>: </a:t>
            </a:r>
            <a:endParaRPr lang="pt-BR" sz="2600" dirty="0" smtClean="0">
              <a:latin typeface="Times New Roman" pitchFamily="18" charset="0"/>
              <a:cs typeface="Times New Roman" pitchFamily="18" charset="0"/>
            </a:endParaRPr>
          </a:p>
          <a:p>
            <a:pPr lvl="0" algn="just"/>
            <a:r>
              <a:rPr lang="pt-BR" sz="2600" b="0" dirty="0" smtClean="0">
                <a:latin typeface="Times New Roman" pitchFamily="18" charset="0"/>
                <a:cs typeface="Times New Roman" pitchFamily="18" charset="0"/>
              </a:rPr>
              <a:t>Tamanho </a:t>
            </a:r>
            <a:r>
              <a:rPr lang="pt-BR" sz="2600" b="0" dirty="0">
                <a:latin typeface="Times New Roman" pitchFamily="18" charset="0"/>
                <a:cs typeface="Times New Roman" pitchFamily="18" charset="0"/>
              </a:rPr>
              <a:t>da aplicação que, se excedido, causará um erro e interromperá a construção.</a:t>
            </a: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Imagem 5"/>
          <p:cNvPicPr/>
          <p:nvPr/>
        </p:nvPicPr>
        <p:blipFill rotWithShape="1">
          <a:blip r:embed="rId2">
            <a:extLst>
              <a:ext uri="{28A0092B-C50C-407E-A947-70E740481C1C}">
                <a14:useLocalDpi xmlns:a14="http://schemas.microsoft.com/office/drawing/2010/main" val="0"/>
              </a:ext>
            </a:extLst>
          </a:blip>
          <a:srcRect l="18167" t="40141" r="60950" b="37877"/>
          <a:stretch/>
        </p:blipFill>
        <p:spPr bwMode="auto">
          <a:xfrm>
            <a:off x="270759" y="2348880"/>
            <a:ext cx="4130448" cy="3168352"/>
          </a:xfrm>
          <a:prstGeom prst="rect">
            <a:avLst/>
          </a:prstGeom>
          <a:ln>
            <a:noFill/>
          </a:ln>
          <a:extLst>
            <a:ext uri="{53640926-AAD7-44D8-BBD7-CCE9431645EC}">
              <a14:shadowObscured xmlns:a14="http://schemas.microsoft.com/office/drawing/2010/main"/>
            </a:ext>
          </a:extLst>
        </p:spPr>
      </p:pic>
      <p:pic>
        <p:nvPicPr>
          <p:cNvPr id="7"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7</a:t>
            </a:r>
            <a:endParaRPr lang="pt-BR" sz="2600" b="1" dirty="0">
              <a:solidFill>
                <a:schemeClr val="bg1"/>
              </a:solidFill>
            </a:endParaRPr>
          </a:p>
        </p:txBody>
      </p:sp>
    </p:spTree>
    <p:extLst>
      <p:ext uri="{BB962C8B-B14F-4D97-AF65-F5344CB8AC3E}">
        <p14:creationId xmlns:p14="http://schemas.microsoft.com/office/powerpoint/2010/main" val="2412359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a:t>Angular </a:t>
            </a:r>
            <a:r>
              <a:rPr lang="pt-BR" sz="2800" dirty="0" smtClean="0"/>
              <a:t>v7 - DEPENDÊNCIAS</a:t>
            </a:r>
            <a:endParaRPr lang="pt-BR" sz="2700" dirty="0"/>
          </a:p>
        </p:txBody>
      </p:sp>
      <p:sp>
        <p:nvSpPr>
          <p:cNvPr id="3" name="Espaço Reservado para Conteúdo 2"/>
          <p:cNvSpPr>
            <a:spLocks noGrp="1"/>
          </p:cNvSpPr>
          <p:nvPr>
            <p:ph idx="1"/>
          </p:nvPr>
        </p:nvSpPr>
        <p:spPr>
          <a:xfrm>
            <a:off x="251520" y="1772816"/>
            <a:ext cx="8496944" cy="4608512"/>
          </a:xfrm>
        </p:spPr>
        <p:txBody>
          <a:bodyPr>
            <a:noAutofit/>
          </a:bodyPr>
          <a:lstStyle/>
          <a:p>
            <a:pPr lvl="0" algn="just"/>
            <a:r>
              <a:rPr lang="pt-BR" sz="2600" dirty="0" smtClean="0">
                <a:latin typeface="Times New Roman" pitchFamily="18" charset="0"/>
                <a:cs typeface="Times New Roman" pitchFamily="18" charset="0"/>
              </a:rPr>
              <a:t> - </a:t>
            </a:r>
            <a:r>
              <a:rPr lang="pt-BR" sz="2600" dirty="0" err="1" smtClean="0">
                <a:latin typeface="Times New Roman" pitchFamily="18" charset="0"/>
                <a:cs typeface="Times New Roman" pitchFamily="18" charset="0"/>
              </a:rPr>
              <a:t>TypeScript</a:t>
            </a:r>
            <a:r>
              <a:rPr lang="pt-BR" sz="2600" dirty="0">
                <a:latin typeface="Times New Roman" pitchFamily="18" charset="0"/>
                <a:cs typeface="Times New Roman" pitchFamily="18" charset="0"/>
              </a:rPr>
              <a:t>: </a:t>
            </a:r>
            <a:r>
              <a:rPr lang="pt-BR" sz="2600" b="0" dirty="0">
                <a:latin typeface="Times New Roman" pitchFamily="18" charset="0"/>
                <a:cs typeface="Times New Roman" pitchFamily="18" charset="0"/>
              </a:rPr>
              <a:t>A versão do </a:t>
            </a:r>
            <a:r>
              <a:rPr lang="pt-BR" sz="2600" b="0" dirty="0" err="1">
                <a:latin typeface="Times New Roman" pitchFamily="18" charset="0"/>
                <a:cs typeface="Times New Roman" pitchFamily="18" charset="0"/>
              </a:rPr>
              <a:t>TypeScript</a:t>
            </a:r>
            <a:r>
              <a:rPr lang="pt-BR" sz="2600" b="0" dirty="0">
                <a:latin typeface="Times New Roman" pitchFamily="18" charset="0"/>
                <a:cs typeface="Times New Roman" pitchFamily="18" charset="0"/>
              </a:rPr>
              <a:t>, o </a:t>
            </a:r>
            <a:r>
              <a:rPr lang="pt-BR" sz="2600" b="0" dirty="0" err="1">
                <a:latin typeface="Times New Roman" pitchFamily="18" charset="0"/>
                <a:cs typeface="Times New Roman" pitchFamily="18" charset="0"/>
              </a:rPr>
              <a:t>Superset</a:t>
            </a:r>
            <a:r>
              <a:rPr lang="pt-BR" sz="2600" b="0" dirty="0">
                <a:latin typeface="Times New Roman" pitchFamily="18" charset="0"/>
                <a:cs typeface="Times New Roman" pitchFamily="18" charset="0"/>
              </a:rPr>
              <a:t> do </a:t>
            </a:r>
            <a:r>
              <a:rPr lang="pt-BR" sz="2600" b="0" dirty="0" err="1">
                <a:latin typeface="Times New Roman" pitchFamily="18" charset="0"/>
                <a:cs typeface="Times New Roman" pitchFamily="18" charset="0"/>
              </a:rPr>
              <a:t>JavaScript</a:t>
            </a:r>
            <a:r>
              <a:rPr lang="pt-BR" sz="2600" b="0" dirty="0">
                <a:latin typeface="Times New Roman" pitchFamily="18" charset="0"/>
                <a:cs typeface="Times New Roman" pitchFamily="18" charset="0"/>
              </a:rPr>
              <a:t> utilizado pelo Angular foi atualizada para a versão </a:t>
            </a:r>
            <a:r>
              <a:rPr lang="pt-BR" sz="2600" b="0" dirty="0" smtClean="0">
                <a:latin typeface="Times New Roman" pitchFamily="18" charset="0"/>
                <a:cs typeface="Times New Roman" pitchFamily="18" charset="0"/>
              </a:rPr>
              <a:t>3.2, </a:t>
            </a:r>
            <a:r>
              <a:rPr lang="pt-BR" sz="2600" b="0" dirty="0">
                <a:latin typeface="Times New Roman" pitchFamily="18" charset="0"/>
                <a:cs typeface="Times New Roman" pitchFamily="18" charset="0"/>
              </a:rPr>
              <a:t>que conta apenas com algumas pequenas mudanças em relação a declaração de propriedades em funções.</a:t>
            </a:r>
          </a:p>
          <a:p>
            <a:pPr lvl="0" algn="just"/>
            <a:r>
              <a:rPr lang="pt-BR" sz="2600" dirty="0" smtClean="0">
                <a:latin typeface="Times New Roman" pitchFamily="18" charset="0"/>
                <a:cs typeface="Times New Roman" pitchFamily="18" charset="0"/>
              </a:rPr>
              <a:t> - </a:t>
            </a:r>
            <a:r>
              <a:rPr lang="pt-BR" sz="2600" dirty="0" err="1" smtClean="0">
                <a:latin typeface="Times New Roman" pitchFamily="18" charset="0"/>
                <a:cs typeface="Times New Roman" pitchFamily="18" charset="0"/>
              </a:rPr>
              <a:t>RxJS</a:t>
            </a:r>
            <a:r>
              <a:rPr lang="pt-BR" sz="2600" dirty="0" smtClean="0">
                <a:latin typeface="Times New Roman" pitchFamily="18" charset="0"/>
                <a:cs typeface="Times New Roman" pitchFamily="18" charset="0"/>
              </a:rPr>
              <a:t>: </a:t>
            </a:r>
            <a:r>
              <a:rPr lang="pt-BR" sz="2600" b="0" dirty="0" smtClean="0">
                <a:latin typeface="Times New Roman" pitchFamily="18" charset="0"/>
                <a:cs typeface="Times New Roman" pitchFamily="18" charset="0"/>
              </a:rPr>
              <a:t>a </a:t>
            </a:r>
            <a:r>
              <a:rPr lang="pt-BR" sz="2600" b="0" dirty="0">
                <a:latin typeface="Times New Roman" pitchFamily="18" charset="0"/>
                <a:cs typeface="Times New Roman" pitchFamily="18" charset="0"/>
              </a:rPr>
              <a:t>biblioteca que provem ao Angular, dentre outras coisas, </a:t>
            </a:r>
            <a:r>
              <a:rPr lang="pt-BR" sz="2600" b="0" dirty="0" err="1">
                <a:latin typeface="Times New Roman" pitchFamily="18" charset="0"/>
                <a:cs typeface="Times New Roman" pitchFamily="18" charset="0"/>
              </a:rPr>
              <a:t>Observables</a:t>
            </a:r>
            <a:r>
              <a:rPr lang="pt-BR" sz="2600" b="0" dirty="0">
                <a:latin typeface="Times New Roman" pitchFamily="18" charset="0"/>
                <a:cs typeface="Times New Roman" pitchFamily="18" charset="0"/>
              </a:rPr>
              <a:t>, foi atualizada para a versão 6.3. Essa nova versão implementou apenas correções.</a:t>
            </a:r>
          </a:p>
          <a:p>
            <a:pPr lvl="0" algn="just"/>
            <a:r>
              <a:rPr lang="pt-BR" sz="2600" dirty="0" smtClean="0">
                <a:latin typeface="Times New Roman" pitchFamily="18" charset="0"/>
                <a:cs typeface="Times New Roman" pitchFamily="18" charset="0"/>
              </a:rPr>
              <a:t> - </a:t>
            </a:r>
            <a:r>
              <a:rPr lang="pt-BR" sz="2600" dirty="0" err="1" smtClean="0">
                <a:latin typeface="Times New Roman" pitchFamily="18" charset="0"/>
                <a:cs typeface="Times New Roman" pitchFamily="18" charset="0"/>
              </a:rPr>
              <a:t>NodeJS</a:t>
            </a:r>
            <a:r>
              <a:rPr lang="pt-BR" sz="2600" b="0" dirty="0">
                <a:latin typeface="Times New Roman" pitchFamily="18" charset="0"/>
                <a:cs typeface="Times New Roman" pitchFamily="18" charset="0"/>
              </a:rPr>
              <a:t>: Agora é possível utilizar o Angular e o Angular CLI na versão 10 do Node.js, embora ainda seja totalmente compatível com a versão 8.</a:t>
            </a: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7</a:t>
            </a:r>
            <a:endParaRPr lang="pt-BR" sz="2600" b="1" dirty="0">
              <a:solidFill>
                <a:schemeClr val="bg1"/>
              </a:solidFill>
            </a:endParaRPr>
          </a:p>
        </p:txBody>
      </p:sp>
    </p:spTree>
    <p:extLst>
      <p:ext uri="{BB962C8B-B14F-4D97-AF65-F5344CB8AC3E}">
        <p14:creationId xmlns:p14="http://schemas.microsoft.com/office/powerpoint/2010/main" val="2996965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a:t>Angular </a:t>
            </a:r>
            <a:r>
              <a:rPr lang="pt-BR" sz="2800" dirty="0" smtClean="0"/>
              <a:t>v7 - </a:t>
            </a:r>
            <a:r>
              <a:rPr lang="pt-BR" sz="2800" dirty="0" err="1" smtClean="0"/>
              <a:t>AngulaR</a:t>
            </a:r>
            <a:r>
              <a:rPr lang="pt-BR" sz="2800" dirty="0" smtClean="0"/>
              <a:t> CLI</a:t>
            </a:r>
            <a:endParaRPr lang="pt-BR" sz="27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 name="Espaço Reservado para Conteúdo 3"/>
          <p:cNvSpPr>
            <a:spLocks noGrp="1"/>
          </p:cNvSpPr>
          <p:nvPr>
            <p:ph idx="1"/>
          </p:nvPr>
        </p:nvSpPr>
        <p:spPr>
          <a:xfrm>
            <a:off x="251520" y="2204864"/>
            <a:ext cx="8075240" cy="2880320"/>
          </a:xfrm>
        </p:spPr>
        <p:txBody>
          <a:bodyPr/>
          <a:lstStyle/>
          <a:p>
            <a:pPr algn="just"/>
            <a:r>
              <a:rPr lang="pt-BR" sz="2600" b="0" dirty="0" smtClean="0">
                <a:latin typeface="Times New Roman" pitchFamily="18" charset="0"/>
                <a:cs typeface="Times New Roman" pitchFamily="18" charset="0"/>
              </a:rPr>
              <a:t>A </a:t>
            </a:r>
            <a:r>
              <a:rPr lang="pt-BR" sz="2600" b="0" dirty="0">
                <a:latin typeface="Times New Roman" pitchFamily="18" charset="0"/>
                <a:cs typeface="Times New Roman" pitchFamily="18" charset="0"/>
              </a:rPr>
              <a:t>ferramenta de linha de comando também mudou. Agora, sempre que criamos um novo projeto, o CLI pergunta se desejamos adicionar o módulo de rotas e se desejamos utilizar algum processador CSS, como SASS ou LESS</a:t>
            </a:r>
            <a:r>
              <a:rPr lang="pt-BR" sz="2600" b="0" dirty="0" smtClean="0">
                <a:latin typeface="Times New Roman" pitchFamily="18" charset="0"/>
                <a:cs typeface="Times New Roman" pitchFamily="18" charset="0"/>
              </a:rPr>
              <a:t>.</a:t>
            </a:r>
            <a:endParaRPr lang="pt-BR" dirty="0"/>
          </a:p>
        </p:txBody>
      </p:sp>
      <p:sp>
        <p:nvSpPr>
          <p:cNvPr id="10" name="CaixaDeTexto 9"/>
          <p:cNvSpPr txBox="1"/>
          <p:nvPr/>
        </p:nvSpPr>
        <p:spPr>
          <a:xfrm>
            <a:off x="8170332" y="533130"/>
            <a:ext cx="372899" cy="492443"/>
          </a:xfrm>
          <a:prstGeom prst="rect">
            <a:avLst/>
          </a:prstGeom>
          <a:noFill/>
        </p:spPr>
        <p:txBody>
          <a:bodyPr wrap="square" rtlCol="0">
            <a:spAutoFit/>
          </a:bodyPr>
          <a:lstStyle/>
          <a:p>
            <a:r>
              <a:rPr lang="pt-BR" sz="2600" b="1" dirty="0" smtClean="0">
                <a:solidFill>
                  <a:schemeClr val="bg1"/>
                </a:solidFill>
              </a:rPr>
              <a:t>7</a:t>
            </a:r>
            <a:endParaRPr lang="pt-BR" sz="2600" b="1" dirty="0">
              <a:solidFill>
                <a:schemeClr val="bg1"/>
              </a:solidFill>
            </a:endParaRPr>
          </a:p>
        </p:txBody>
      </p:sp>
      <p:pic>
        <p:nvPicPr>
          <p:cNvPr id="11"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7</a:t>
            </a:r>
            <a:endParaRPr lang="pt-BR" sz="2600" b="1" dirty="0">
              <a:solidFill>
                <a:schemeClr val="bg1"/>
              </a:solidFill>
            </a:endParaRPr>
          </a:p>
        </p:txBody>
      </p:sp>
    </p:spTree>
    <p:extLst>
      <p:ext uri="{BB962C8B-B14F-4D97-AF65-F5344CB8AC3E}">
        <p14:creationId xmlns:p14="http://schemas.microsoft.com/office/powerpoint/2010/main" val="790083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a:t>Angular </a:t>
            </a:r>
            <a:r>
              <a:rPr lang="pt-BR" sz="2800" dirty="0" smtClean="0"/>
              <a:t>v8</a:t>
            </a:r>
            <a:endParaRPr lang="pt-BR" sz="27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 name="Espaço Reservado para Conteúdo 3"/>
          <p:cNvSpPr>
            <a:spLocks noGrp="1"/>
          </p:cNvSpPr>
          <p:nvPr>
            <p:ph idx="1"/>
          </p:nvPr>
        </p:nvSpPr>
        <p:spPr>
          <a:xfrm>
            <a:off x="251520" y="1916832"/>
            <a:ext cx="8075240" cy="4536504"/>
          </a:xfrm>
        </p:spPr>
        <p:txBody>
          <a:bodyPr>
            <a:normAutofit fontScale="92500"/>
          </a:bodyPr>
          <a:lstStyle/>
          <a:p>
            <a:pPr algn="just"/>
            <a:r>
              <a:rPr lang="pt-BR" sz="2800" dirty="0">
                <a:latin typeface="Times New Roman" pitchFamily="18" charset="0"/>
                <a:cs typeface="Times New Roman" pitchFamily="18" charset="0"/>
              </a:rPr>
              <a:t>Pré-visualização do Projeto </a:t>
            </a:r>
            <a:r>
              <a:rPr lang="pt-BR" sz="2800" dirty="0" err="1">
                <a:latin typeface="Times New Roman" pitchFamily="18" charset="0"/>
                <a:cs typeface="Times New Roman" pitchFamily="18" charset="0"/>
              </a:rPr>
              <a:t>Ivy</a:t>
            </a:r>
            <a:endParaRPr lang="pt-BR" sz="2800" dirty="0">
              <a:latin typeface="Times New Roman" pitchFamily="18" charset="0"/>
              <a:cs typeface="Times New Roman" pitchFamily="18" charset="0"/>
            </a:endParaRPr>
          </a:p>
          <a:p>
            <a:pPr algn="just"/>
            <a:r>
              <a:rPr lang="pt-BR" sz="2800" b="0" dirty="0" smtClean="0">
                <a:latin typeface="Times New Roman" pitchFamily="18" charset="0"/>
                <a:cs typeface="Times New Roman" pitchFamily="18" charset="0"/>
              </a:rPr>
              <a:t>O </a:t>
            </a:r>
            <a:r>
              <a:rPr lang="pt-BR" sz="2800" b="0" dirty="0" err="1">
                <a:latin typeface="Times New Roman" pitchFamily="18" charset="0"/>
                <a:cs typeface="Times New Roman" pitchFamily="18" charset="0"/>
              </a:rPr>
              <a:t>Ivy</a:t>
            </a:r>
            <a:r>
              <a:rPr lang="pt-BR" sz="2800" b="0" dirty="0">
                <a:latin typeface="Times New Roman" pitchFamily="18" charset="0"/>
                <a:cs typeface="Times New Roman" pitchFamily="18" charset="0"/>
              </a:rPr>
              <a:t> </a:t>
            </a:r>
            <a:r>
              <a:rPr lang="pt-BR" sz="2800" b="0" dirty="0" err="1">
                <a:latin typeface="Times New Roman" pitchFamily="18" charset="0"/>
                <a:cs typeface="Times New Roman" pitchFamily="18" charset="0"/>
              </a:rPr>
              <a:t>Renderer</a:t>
            </a:r>
            <a:r>
              <a:rPr lang="pt-BR" sz="2800" b="0" dirty="0">
                <a:latin typeface="Times New Roman" pitchFamily="18" charset="0"/>
                <a:cs typeface="Times New Roman" pitchFamily="18" charset="0"/>
              </a:rPr>
              <a:t> é um novo mecanismo de </a:t>
            </a:r>
            <a:r>
              <a:rPr lang="pt-BR" sz="2800" b="0" dirty="0" err="1">
                <a:latin typeface="Times New Roman" pitchFamily="18" charset="0"/>
                <a:cs typeface="Times New Roman" pitchFamily="18" charset="0"/>
              </a:rPr>
              <a:t>renderização</a:t>
            </a:r>
            <a:r>
              <a:rPr lang="pt-BR" sz="2800" b="0" dirty="0">
                <a:latin typeface="Times New Roman" pitchFamily="18" charset="0"/>
                <a:cs typeface="Times New Roman" pitchFamily="18" charset="0"/>
              </a:rPr>
              <a:t> que foi projetado para ser compatível com a </a:t>
            </a:r>
            <a:r>
              <a:rPr lang="pt-BR" sz="2800" b="0" dirty="0" err="1">
                <a:latin typeface="Times New Roman" pitchFamily="18" charset="0"/>
                <a:cs typeface="Times New Roman" pitchFamily="18" charset="0"/>
              </a:rPr>
              <a:t>renderização</a:t>
            </a:r>
            <a:r>
              <a:rPr lang="pt-BR" sz="2800" b="0" dirty="0">
                <a:latin typeface="Times New Roman" pitchFamily="18" charset="0"/>
                <a:cs typeface="Times New Roman" pitchFamily="18" charset="0"/>
              </a:rPr>
              <a:t> existente e focado para melhorar a velocidade de </a:t>
            </a:r>
            <a:r>
              <a:rPr lang="pt-BR" sz="2800" b="0" dirty="0" err="1">
                <a:latin typeface="Times New Roman" pitchFamily="18" charset="0"/>
                <a:cs typeface="Times New Roman" pitchFamily="18" charset="0"/>
              </a:rPr>
              <a:t>renderização</a:t>
            </a:r>
            <a:r>
              <a:rPr lang="pt-BR" sz="2800" b="0" dirty="0">
                <a:latin typeface="Times New Roman" pitchFamily="18" charset="0"/>
                <a:cs typeface="Times New Roman" pitchFamily="18" charset="0"/>
              </a:rPr>
              <a:t> e otimiza o tamanho do pacote final. Para o Angular, esse não será o </a:t>
            </a:r>
            <a:r>
              <a:rPr lang="pt-BR" sz="2800" b="0" dirty="0" err="1">
                <a:latin typeface="Times New Roman" pitchFamily="18" charset="0"/>
                <a:cs typeface="Times New Roman" pitchFamily="18" charset="0"/>
              </a:rPr>
              <a:t>renderizador</a:t>
            </a:r>
            <a:r>
              <a:rPr lang="pt-BR" sz="2800" b="0" dirty="0">
                <a:latin typeface="Times New Roman" pitchFamily="18" charset="0"/>
                <a:cs typeface="Times New Roman" pitchFamily="18" charset="0"/>
              </a:rPr>
              <a:t> padrão, mas você pode ativá-lo manualmente nas opções do compilador.</a:t>
            </a:r>
          </a:p>
          <a:p>
            <a:pPr algn="just"/>
            <a:r>
              <a:rPr lang="pt-BR" sz="2800" b="0" dirty="0" smtClean="0">
                <a:latin typeface="Times New Roman" pitchFamily="18" charset="0"/>
                <a:cs typeface="Times New Roman" pitchFamily="18" charset="0"/>
              </a:rPr>
              <a:t>Com </a:t>
            </a:r>
            <a:r>
              <a:rPr lang="pt-BR" sz="2800" b="0" dirty="0">
                <a:latin typeface="Times New Roman" pitchFamily="18" charset="0"/>
                <a:cs typeface="Times New Roman" pitchFamily="18" charset="0"/>
              </a:rPr>
              <a:t>o </a:t>
            </a:r>
            <a:r>
              <a:rPr lang="pt-BR" sz="2800" b="0" dirty="0" err="1">
                <a:latin typeface="Times New Roman" pitchFamily="18" charset="0"/>
                <a:cs typeface="Times New Roman" pitchFamily="18" charset="0"/>
              </a:rPr>
              <a:t>Ivy</a:t>
            </a:r>
            <a:r>
              <a:rPr lang="pt-BR" sz="2800" b="0" dirty="0">
                <a:latin typeface="Times New Roman" pitchFamily="18" charset="0"/>
                <a:cs typeface="Times New Roman" pitchFamily="18" charset="0"/>
              </a:rPr>
              <a:t> você pode esperar melhora na velocidade de </a:t>
            </a:r>
            <a:r>
              <a:rPr lang="pt-BR" sz="2800" b="0" dirty="0" err="1">
                <a:latin typeface="Times New Roman" pitchFamily="18" charset="0"/>
                <a:cs typeface="Times New Roman" pitchFamily="18" charset="0"/>
              </a:rPr>
              <a:t>renderização</a:t>
            </a:r>
            <a:r>
              <a:rPr lang="pt-BR" sz="2800" b="0" dirty="0">
                <a:latin typeface="Times New Roman" pitchFamily="18" charset="0"/>
                <a:cs typeface="Times New Roman" pitchFamily="18" charset="0"/>
              </a:rPr>
              <a:t> e redução do tamanho de sua aplicação em até 90</a:t>
            </a:r>
            <a:r>
              <a:rPr lang="pt-BR" sz="2800" b="0" dirty="0" smtClean="0">
                <a:latin typeface="Times New Roman" pitchFamily="18" charset="0"/>
                <a:cs typeface="Times New Roman" pitchFamily="18" charset="0"/>
              </a:rPr>
              <a:t>%.</a:t>
            </a:r>
            <a:endParaRPr lang="pt-BR" sz="2600" b="0" dirty="0">
              <a:latin typeface="Times New Roman" pitchFamily="18" charset="0"/>
              <a:cs typeface="Times New Roman" pitchFamily="18" charset="0"/>
            </a:endParaRPr>
          </a:p>
        </p:txBody>
      </p:sp>
      <p:sp>
        <p:nvSpPr>
          <p:cNvPr id="10" name="CaixaDeTexto 9"/>
          <p:cNvSpPr txBox="1"/>
          <p:nvPr/>
        </p:nvSpPr>
        <p:spPr>
          <a:xfrm>
            <a:off x="8170332" y="533130"/>
            <a:ext cx="372899" cy="492443"/>
          </a:xfrm>
          <a:prstGeom prst="rect">
            <a:avLst/>
          </a:prstGeom>
          <a:noFill/>
        </p:spPr>
        <p:txBody>
          <a:bodyPr wrap="square" rtlCol="0">
            <a:spAutoFit/>
          </a:bodyPr>
          <a:lstStyle/>
          <a:p>
            <a:r>
              <a:rPr lang="pt-BR" sz="2600" b="1" dirty="0" smtClean="0">
                <a:solidFill>
                  <a:schemeClr val="bg1"/>
                </a:solidFill>
              </a:rPr>
              <a:t>7</a:t>
            </a:r>
            <a:endParaRPr lang="pt-BR" sz="2600" b="1" dirty="0">
              <a:solidFill>
                <a:schemeClr val="bg1"/>
              </a:solidFill>
            </a:endParaRPr>
          </a:p>
        </p:txBody>
      </p:sp>
      <p:pic>
        <p:nvPicPr>
          <p:cNvPr id="11"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8</a:t>
            </a:r>
            <a:endParaRPr lang="pt-BR" sz="2600" b="1" dirty="0">
              <a:solidFill>
                <a:schemeClr val="bg1"/>
              </a:solidFill>
            </a:endParaRPr>
          </a:p>
        </p:txBody>
      </p:sp>
    </p:spTree>
    <p:extLst>
      <p:ext uri="{BB962C8B-B14F-4D97-AF65-F5344CB8AC3E}">
        <p14:creationId xmlns:p14="http://schemas.microsoft.com/office/powerpoint/2010/main" val="249187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6552" y="437138"/>
            <a:ext cx="5791200" cy="903630"/>
          </a:xfrm>
        </p:spPr>
        <p:txBody>
          <a:bodyPr/>
          <a:lstStyle/>
          <a:p>
            <a:pPr algn="ctr"/>
            <a:r>
              <a:rPr lang="pt-BR" dirty="0" smtClean="0"/>
              <a:t>introdução</a:t>
            </a:r>
            <a:endParaRPr lang="pt-BR" dirty="0"/>
          </a:p>
        </p:txBody>
      </p:sp>
      <p:sp>
        <p:nvSpPr>
          <p:cNvPr id="3" name="Espaço Reservado para Conteúdo 2"/>
          <p:cNvSpPr>
            <a:spLocks noGrp="1"/>
          </p:cNvSpPr>
          <p:nvPr>
            <p:ph idx="1"/>
          </p:nvPr>
        </p:nvSpPr>
        <p:spPr>
          <a:xfrm>
            <a:off x="307975" y="1988840"/>
            <a:ext cx="8080449" cy="3384376"/>
          </a:xfrm>
        </p:spPr>
        <p:txBody>
          <a:bodyPr>
            <a:noAutofit/>
          </a:bodyPr>
          <a:lstStyle/>
          <a:p>
            <a:pPr algn="just">
              <a:lnSpc>
                <a:spcPct val="150000"/>
              </a:lnSpc>
            </a:pPr>
            <a:r>
              <a:rPr lang="pt-BR" sz="2600" b="0" dirty="0" smtClean="0">
                <a:latin typeface="Times New Roman" pitchFamily="18" charset="0"/>
                <a:cs typeface="Times New Roman" pitchFamily="18" charset="0"/>
              </a:rPr>
              <a:t>Angular </a:t>
            </a:r>
            <a:r>
              <a:rPr lang="pt-BR" sz="2600" b="0" dirty="0">
                <a:latin typeface="Times New Roman" pitchFamily="18" charset="0"/>
                <a:cs typeface="Times New Roman" pitchFamily="18" charset="0"/>
              </a:rPr>
              <a:t>é uma plataforma de aplicações web de código-fonte aberto e front-</a:t>
            </a:r>
            <a:r>
              <a:rPr lang="pt-BR" sz="2600" b="0" dirty="0" err="1">
                <a:latin typeface="Times New Roman" pitchFamily="18" charset="0"/>
                <a:cs typeface="Times New Roman" pitchFamily="18" charset="0"/>
              </a:rPr>
              <a:t>end</a:t>
            </a:r>
            <a:r>
              <a:rPr lang="pt-BR" sz="2600" b="0" dirty="0">
                <a:latin typeface="Times New Roman" pitchFamily="18" charset="0"/>
                <a:cs typeface="Times New Roman" pitchFamily="18" charset="0"/>
              </a:rPr>
              <a:t> baseado em </a:t>
            </a:r>
            <a:r>
              <a:rPr lang="pt-BR" sz="2600" b="0" dirty="0" err="1">
                <a:latin typeface="Times New Roman" pitchFamily="18" charset="0"/>
                <a:cs typeface="Times New Roman" pitchFamily="18" charset="0"/>
              </a:rPr>
              <a:t>TypeScript</a:t>
            </a:r>
            <a:r>
              <a:rPr lang="pt-BR" sz="2600" b="0" dirty="0">
                <a:latin typeface="Times New Roman" pitchFamily="18" charset="0"/>
                <a:cs typeface="Times New Roman" pitchFamily="18" charset="0"/>
              </a:rPr>
              <a:t> liderado pela Equipe Angular do Google e por uma comunidade de indivíduos e corporações. </a:t>
            </a:r>
            <a:r>
              <a:rPr lang="pt-BR" sz="2600" b="0" dirty="0" smtClean="0">
                <a:latin typeface="Times New Roman" pitchFamily="18" charset="0"/>
                <a:cs typeface="Times New Roman" pitchFamily="18" charset="0"/>
              </a:rPr>
              <a:t>Angular </a:t>
            </a:r>
            <a:r>
              <a:rPr lang="pt-BR" sz="2600" b="0" dirty="0">
                <a:latin typeface="Times New Roman" pitchFamily="18" charset="0"/>
                <a:cs typeface="Times New Roman" pitchFamily="18" charset="0"/>
              </a:rPr>
              <a:t>é uma reescrita completa do </a:t>
            </a:r>
            <a:r>
              <a:rPr lang="pt-BR" sz="2600" b="0" dirty="0" err="1">
                <a:latin typeface="Times New Roman" pitchFamily="18" charset="0"/>
                <a:cs typeface="Times New Roman" pitchFamily="18" charset="0"/>
              </a:rPr>
              <a:t>AngularJS</a:t>
            </a:r>
            <a:r>
              <a:rPr lang="pt-BR" sz="2600" b="0" dirty="0">
                <a:latin typeface="Times New Roman" pitchFamily="18" charset="0"/>
                <a:cs typeface="Times New Roman" pitchFamily="18" charset="0"/>
              </a:rPr>
              <a:t>, feito pela mesma equipe que o construiu</a:t>
            </a:r>
            <a:r>
              <a:rPr lang="pt-BR" sz="2600" b="0" dirty="0" smtClean="0">
                <a:latin typeface="Times New Roman" pitchFamily="18" charset="0"/>
                <a:cs typeface="Times New Roman" pitchFamily="18" charset="0"/>
              </a:rPr>
              <a:t>.</a:t>
            </a:r>
          </a:p>
          <a:p>
            <a:pPr algn="just">
              <a:lnSpc>
                <a:spcPct val="110000"/>
              </a:lnSpc>
            </a:pPr>
            <a:endParaRPr lang="pt-BR" sz="2600" u="sng" dirty="0" smtClean="0">
              <a:latin typeface="Times New Roman" pitchFamily="18" charset="0"/>
              <a:cs typeface="Times New Roman" pitchFamily="18" charset="0"/>
            </a:endParaRPr>
          </a:p>
          <a:p>
            <a:endParaRPr lang="pt-BR" sz="2600" dirty="0">
              <a:latin typeface="Times New Roman" panose="02020603050405020304" pitchFamily="18" charset="0"/>
              <a:cs typeface="Times New Roman" panose="02020603050405020304" pitchFamily="18" charset="0"/>
            </a:endParaRPr>
          </a:p>
          <a:p>
            <a:endParaRPr lang="pt-BR" sz="2600" dirty="0">
              <a:latin typeface="Times New Roman" panose="02020603050405020304" pitchFamily="18" charset="0"/>
              <a:cs typeface="Times New Roman" panose="02020603050405020304" pitchFamily="18" charset="0"/>
            </a:endParaRPr>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 name="AutoShape 2" descr="Resultado de imagem para angul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AutoShape 4" descr="Resultado de imagem para angula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31"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647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a:t>Angular </a:t>
            </a:r>
            <a:r>
              <a:rPr lang="pt-BR" sz="2800" dirty="0" smtClean="0"/>
              <a:t>v8</a:t>
            </a:r>
            <a:endParaRPr lang="pt-BR" sz="27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 name="Espaço Reservado para Conteúdo 3"/>
          <p:cNvSpPr>
            <a:spLocks noGrp="1"/>
          </p:cNvSpPr>
          <p:nvPr>
            <p:ph idx="1"/>
          </p:nvPr>
        </p:nvSpPr>
        <p:spPr>
          <a:xfrm>
            <a:off x="251520" y="1916832"/>
            <a:ext cx="8075240" cy="4536504"/>
          </a:xfrm>
        </p:spPr>
        <p:txBody>
          <a:bodyPr>
            <a:normAutofit/>
          </a:bodyPr>
          <a:lstStyle/>
          <a:p>
            <a:pPr algn="just"/>
            <a:r>
              <a:rPr lang="pt-BR" sz="2800" i="1" dirty="0" smtClean="0">
                <a:solidFill>
                  <a:srgbClr val="0070C0"/>
                </a:solidFill>
                <a:hlinkClick r:id="rId2"/>
              </a:rPr>
              <a:t>https</a:t>
            </a:r>
            <a:r>
              <a:rPr lang="pt-BR" sz="2800" i="1" dirty="0">
                <a:solidFill>
                  <a:srgbClr val="0070C0"/>
                </a:solidFill>
                <a:hlinkClick r:id="rId2"/>
              </a:rPr>
              <a:t>://imasters.com.br/devsecops/angular-8%E2%80%8A-%</a:t>
            </a:r>
            <a:r>
              <a:rPr lang="pt-BR" sz="2800" i="1" dirty="0" smtClean="0">
                <a:solidFill>
                  <a:srgbClr val="0070C0"/>
                </a:solidFill>
                <a:hlinkClick r:id="rId2"/>
              </a:rPr>
              <a:t>E2%80%8Aatualizacao-e-recursos-2</a:t>
            </a:r>
            <a:endParaRPr lang="pt-BR" sz="2800" i="1" dirty="0" smtClean="0">
              <a:solidFill>
                <a:srgbClr val="0070C0"/>
              </a:solidFill>
            </a:endParaRPr>
          </a:p>
          <a:p>
            <a:pPr algn="just"/>
            <a:endParaRPr lang="pt-BR" sz="2600" i="1" dirty="0">
              <a:solidFill>
                <a:srgbClr val="0070C0"/>
              </a:solidFill>
              <a:latin typeface="Times New Roman" pitchFamily="18" charset="0"/>
              <a:cs typeface="Times New Roman" pitchFamily="18" charset="0"/>
            </a:endParaRPr>
          </a:p>
        </p:txBody>
      </p:sp>
      <p:sp>
        <p:nvSpPr>
          <p:cNvPr id="10" name="CaixaDeTexto 9"/>
          <p:cNvSpPr txBox="1"/>
          <p:nvPr/>
        </p:nvSpPr>
        <p:spPr>
          <a:xfrm>
            <a:off x="8170332" y="533130"/>
            <a:ext cx="372899" cy="492443"/>
          </a:xfrm>
          <a:prstGeom prst="rect">
            <a:avLst/>
          </a:prstGeom>
          <a:noFill/>
        </p:spPr>
        <p:txBody>
          <a:bodyPr wrap="square" rtlCol="0">
            <a:spAutoFit/>
          </a:bodyPr>
          <a:lstStyle/>
          <a:p>
            <a:r>
              <a:rPr lang="pt-BR" sz="2600" b="1" dirty="0" smtClean="0">
                <a:solidFill>
                  <a:schemeClr val="bg1"/>
                </a:solidFill>
              </a:rPr>
              <a:t>7</a:t>
            </a:r>
            <a:endParaRPr lang="pt-BR" sz="2600" b="1" dirty="0">
              <a:solidFill>
                <a:schemeClr val="bg1"/>
              </a:solidFill>
            </a:endParaRPr>
          </a:p>
        </p:txBody>
      </p:sp>
      <p:pic>
        <p:nvPicPr>
          <p:cNvPr id="11"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p:cNvSpPr txBox="1"/>
          <p:nvPr/>
        </p:nvSpPr>
        <p:spPr>
          <a:xfrm>
            <a:off x="8017932" y="380730"/>
            <a:ext cx="372899" cy="492443"/>
          </a:xfrm>
          <a:prstGeom prst="rect">
            <a:avLst/>
          </a:prstGeom>
          <a:noFill/>
        </p:spPr>
        <p:txBody>
          <a:bodyPr wrap="square" rtlCol="0">
            <a:spAutoFit/>
          </a:bodyPr>
          <a:lstStyle/>
          <a:p>
            <a:r>
              <a:rPr lang="pt-BR" sz="2600" b="1" dirty="0" smtClean="0">
                <a:solidFill>
                  <a:schemeClr val="bg1"/>
                </a:solidFill>
              </a:rPr>
              <a:t>8</a:t>
            </a:r>
            <a:endParaRPr lang="pt-BR" sz="2600" b="1" dirty="0">
              <a:solidFill>
                <a:schemeClr val="bg1"/>
              </a:solidFill>
            </a:endParaRPr>
          </a:p>
        </p:txBody>
      </p:sp>
    </p:spTree>
    <p:extLst>
      <p:ext uri="{BB962C8B-B14F-4D97-AF65-F5344CB8AC3E}">
        <p14:creationId xmlns:p14="http://schemas.microsoft.com/office/powerpoint/2010/main" val="3199222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9551" y="323403"/>
            <a:ext cx="7344817" cy="903630"/>
          </a:xfrm>
        </p:spPr>
        <p:txBody>
          <a:bodyPr>
            <a:noAutofit/>
          </a:bodyPr>
          <a:lstStyle/>
          <a:p>
            <a:pPr algn="ctr"/>
            <a:r>
              <a:rPr lang="pt-BR" sz="2800" dirty="0"/>
              <a:t>Angular </a:t>
            </a:r>
            <a:r>
              <a:rPr lang="pt-BR" sz="2800" dirty="0" smtClean="0"/>
              <a:t>v8</a:t>
            </a:r>
            <a:endParaRPr lang="pt-BR" sz="27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10" name="CaixaDeTexto 9"/>
          <p:cNvSpPr txBox="1"/>
          <p:nvPr/>
        </p:nvSpPr>
        <p:spPr>
          <a:xfrm>
            <a:off x="8170332" y="533130"/>
            <a:ext cx="372899" cy="492443"/>
          </a:xfrm>
          <a:prstGeom prst="rect">
            <a:avLst/>
          </a:prstGeom>
          <a:noFill/>
        </p:spPr>
        <p:txBody>
          <a:bodyPr wrap="square" rtlCol="0">
            <a:spAutoFit/>
          </a:bodyPr>
          <a:lstStyle/>
          <a:p>
            <a:r>
              <a:rPr lang="pt-BR" sz="2600" b="1" dirty="0" smtClean="0">
                <a:solidFill>
                  <a:schemeClr val="bg1"/>
                </a:solidFill>
              </a:rPr>
              <a:t>7</a:t>
            </a:r>
            <a:endParaRPr lang="pt-BR" sz="2600" b="1" dirty="0">
              <a:solidFill>
                <a:schemeClr val="bg1"/>
              </a:solidFill>
            </a:endParaRPr>
          </a:p>
        </p:txBody>
      </p:sp>
      <p:pic>
        <p:nvPicPr>
          <p:cNvPr id="11"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p:cNvSpPr txBox="1"/>
          <p:nvPr/>
        </p:nvSpPr>
        <p:spPr>
          <a:xfrm>
            <a:off x="7884368" y="286908"/>
            <a:ext cx="866503" cy="492443"/>
          </a:xfrm>
          <a:prstGeom prst="rect">
            <a:avLst/>
          </a:prstGeom>
          <a:noFill/>
        </p:spPr>
        <p:txBody>
          <a:bodyPr wrap="square" rtlCol="0">
            <a:spAutoFit/>
          </a:bodyPr>
          <a:lstStyle/>
          <a:p>
            <a:r>
              <a:rPr lang="pt-BR" sz="2600" b="1" dirty="0" smtClean="0">
                <a:solidFill>
                  <a:schemeClr val="bg1"/>
                </a:solidFill>
              </a:rPr>
              <a:t>8/9</a:t>
            </a:r>
            <a:endParaRPr lang="pt-BR" sz="2600" b="1" dirty="0">
              <a:solidFill>
                <a:schemeClr val="bg1"/>
              </a:solidFill>
            </a:endParaRPr>
          </a:p>
        </p:txBody>
      </p:sp>
      <p:sp>
        <p:nvSpPr>
          <p:cNvPr id="4" name="CaixaDeTexto 3"/>
          <p:cNvSpPr txBox="1"/>
          <p:nvPr/>
        </p:nvSpPr>
        <p:spPr>
          <a:xfrm>
            <a:off x="539552" y="1844824"/>
            <a:ext cx="1656184" cy="369332"/>
          </a:xfrm>
          <a:prstGeom prst="rect">
            <a:avLst/>
          </a:prstGeom>
          <a:noFill/>
        </p:spPr>
        <p:txBody>
          <a:bodyPr wrap="square" rtlCol="0">
            <a:spAutoFit/>
          </a:bodyPr>
          <a:lstStyle/>
          <a:p>
            <a:endParaRPr lang="pt-BR" dirty="0"/>
          </a:p>
        </p:txBody>
      </p:sp>
      <p:graphicFrame>
        <p:nvGraphicFramePr>
          <p:cNvPr id="9" name="Tabela 8"/>
          <p:cNvGraphicFramePr>
            <a:graphicFrameLocks noGrp="1" noChangeAspect="1"/>
          </p:cNvGraphicFramePr>
          <p:nvPr>
            <p:extLst>
              <p:ext uri="{D42A27DB-BD31-4B8C-83A1-F6EECF244321}">
                <p14:modId xmlns:p14="http://schemas.microsoft.com/office/powerpoint/2010/main" val="2961089260"/>
              </p:ext>
            </p:extLst>
          </p:nvPr>
        </p:nvGraphicFramePr>
        <p:xfrm>
          <a:off x="251520" y="2852936"/>
          <a:ext cx="8571359" cy="1941631"/>
        </p:xfrm>
        <a:graphic>
          <a:graphicData uri="http://schemas.openxmlformats.org/drawingml/2006/table">
            <a:tbl>
              <a:tblPr firstRow="1" firstCol="1" bandRow="1"/>
              <a:tblGrid>
                <a:gridCol w="2634851"/>
                <a:gridCol w="3086540"/>
                <a:gridCol w="2849968"/>
              </a:tblGrid>
              <a:tr h="353347">
                <a:tc>
                  <a:txBody>
                    <a:bodyPr/>
                    <a:lstStyle/>
                    <a:p>
                      <a:pPr algn="ctr">
                        <a:lnSpc>
                          <a:spcPct val="115000"/>
                        </a:lnSpc>
                        <a:spcAft>
                          <a:spcPts val="0"/>
                        </a:spcAft>
                      </a:pPr>
                      <a:r>
                        <a:rPr lang="pt-BR" sz="2200" b="1" dirty="0" smtClean="0">
                          <a:solidFill>
                            <a:schemeClr val="bg1"/>
                          </a:solidFill>
                          <a:effectLst/>
                          <a:latin typeface="Times New Roman" pitchFamily="18" charset="0"/>
                          <a:ea typeface="Calibri"/>
                          <a:cs typeface="Times New Roman" pitchFamily="18" charset="0"/>
                        </a:rPr>
                        <a:t>LANÇAMENTO</a:t>
                      </a:r>
                      <a:endParaRPr lang="pt-BR" sz="2200" b="1"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200" b="1" dirty="0" smtClean="0">
                          <a:solidFill>
                            <a:schemeClr val="bg1"/>
                          </a:solidFill>
                          <a:effectLst/>
                          <a:latin typeface="Times New Roman" pitchFamily="18" charset="0"/>
                          <a:ea typeface="Calibri"/>
                          <a:cs typeface="Times New Roman" pitchFamily="18" charset="0"/>
                        </a:rPr>
                        <a:t>VERSÃO ESTÁVEL</a:t>
                      </a:r>
                      <a:endParaRPr lang="pt-BR" sz="2200" b="1"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200" b="1" dirty="0" smtClean="0">
                          <a:solidFill>
                            <a:schemeClr val="bg1"/>
                          </a:solidFill>
                          <a:effectLst/>
                          <a:latin typeface="Times New Roman" pitchFamily="18" charset="0"/>
                          <a:ea typeface="Calibri"/>
                          <a:cs typeface="Times New Roman" pitchFamily="18" charset="0"/>
                        </a:rPr>
                        <a:t>COMPATIBILIDADE</a:t>
                      </a:r>
                      <a:endParaRPr lang="pt-BR" sz="2200" b="1"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r>
              <a:tr h="660957">
                <a:tc>
                  <a:txBody>
                    <a:bodyPr/>
                    <a:lstStyle/>
                    <a:p>
                      <a:pPr algn="l">
                        <a:lnSpc>
                          <a:spcPct val="115000"/>
                        </a:lnSpc>
                        <a:spcAft>
                          <a:spcPts val="0"/>
                        </a:spcAft>
                      </a:pPr>
                      <a:r>
                        <a:rPr lang="pt-BR" sz="2400" dirty="0" smtClean="0">
                          <a:effectLst/>
                          <a:latin typeface="Times New Roman" panose="02020603050405020304" pitchFamily="18" charset="0"/>
                          <a:ea typeface="Calibri"/>
                          <a:cs typeface="Times New Roman" panose="02020603050405020304" pitchFamily="18" charset="0"/>
                        </a:rPr>
                        <a:t>Maio de 2019</a:t>
                      </a:r>
                      <a:endParaRPr lang="pt-BR" sz="2400" dirty="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dirty="0" smtClean="0">
                          <a:effectLst/>
                          <a:latin typeface="Times New Roman" panose="02020603050405020304" pitchFamily="18" charset="0"/>
                          <a:ea typeface="Calibri"/>
                          <a:cs typeface="Times New Roman" panose="02020603050405020304" pitchFamily="18" charset="0"/>
                        </a:rPr>
                        <a:t>8.0.0</a:t>
                      </a:r>
                      <a:endParaRPr lang="pt-BR" sz="2400" dirty="0">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kern="1200" dirty="0" smtClean="0">
                          <a:solidFill>
                            <a:schemeClr val="tx1"/>
                          </a:solidFill>
                          <a:effectLst/>
                          <a:latin typeface="Times New Roman" panose="02020603050405020304" pitchFamily="18" charset="0"/>
                          <a:ea typeface="Calibri"/>
                          <a:cs typeface="Times New Roman" panose="02020603050405020304" pitchFamily="18" charset="0"/>
                        </a:rPr>
                        <a:t>^7.0.0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95102">
                <a:tc>
                  <a:txBody>
                    <a:bodyPr/>
                    <a:lstStyle/>
                    <a:p>
                      <a:pPr marL="0" algn="l" defTabSz="914400" rtl="0" eaLnBrk="1" latinLnBrk="0" hangingPunct="1">
                        <a:lnSpc>
                          <a:spcPct val="115000"/>
                        </a:lnSpc>
                        <a:spcAft>
                          <a:spcPts val="0"/>
                        </a:spcAft>
                      </a:pPr>
                      <a:r>
                        <a:rPr lang="pt-BR" sz="2400" kern="1200" dirty="0" smtClean="0">
                          <a:solidFill>
                            <a:schemeClr val="tx1"/>
                          </a:solidFill>
                          <a:effectLst/>
                          <a:latin typeface="Times New Roman" panose="02020603050405020304" pitchFamily="18" charset="0"/>
                          <a:ea typeface="Calibri"/>
                          <a:cs typeface="Times New Roman" panose="02020603050405020304" pitchFamily="18" charset="0"/>
                        </a:rPr>
                        <a:t>Out./Nov. de 2019</a:t>
                      </a:r>
                      <a:endParaRPr lang="pt-BR" sz="2400" kern="1200" dirty="0">
                        <a:solidFill>
                          <a:schemeClr val="tx1"/>
                        </a:solidFill>
                        <a:effectLst/>
                        <a:latin typeface="Times New Roman" panose="02020603050405020304" pitchFamily="18" charset="0"/>
                        <a:ea typeface="Calibri"/>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dirty="0" smtClean="0">
                          <a:effectLst/>
                          <a:latin typeface="Times New Roman" panose="02020603050405020304" pitchFamily="18" charset="0"/>
                          <a:ea typeface="Calibri"/>
                          <a:cs typeface="Times New Roman" panose="02020603050405020304" pitchFamily="18" charset="0"/>
                        </a:rPr>
                        <a:t>9.0.0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400" dirty="0" smtClean="0">
                          <a:effectLst/>
                          <a:latin typeface="Times New Roman" panose="02020603050405020304" pitchFamily="18" charset="0"/>
                          <a:ea typeface="Calibri"/>
                          <a:cs typeface="Times New Roman" panose="02020603050405020304" pitchFamily="18" charset="0"/>
                        </a:rPr>
                        <a:t>^8.0.0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04084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2409" y="3317120"/>
            <a:ext cx="8363272" cy="2844234"/>
          </a:xfrm>
        </p:spPr>
        <p:txBody>
          <a:bodyPr>
            <a:normAutofit/>
          </a:bodyPr>
          <a:lstStyle/>
          <a:p>
            <a:pPr algn="ctr"/>
            <a:r>
              <a:rPr lang="pt-BR" sz="4600" b="1" dirty="0" smtClean="0">
                <a:solidFill>
                  <a:schemeClr val="tx1"/>
                </a:solidFill>
                <a:latin typeface="Times New Roman" pitchFamily="18" charset="0"/>
                <a:cs typeface="Times New Roman" pitchFamily="18" charset="0"/>
              </a:rPr>
              <a:t>Angular </a:t>
            </a:r>
            <a:r>
              <a:rPr lang="pt-BR" sz="4600" b="1" dirty="0" err="1" smtClean="0">
                <a:solidFill>
                  <a:schemeClr val="tx1"/>
                </a:solidFill>
                <a:latin typeface="Times New Roman" pitchFamily="18" charset="0"/>
                <a:cs typeface="Times New Roman" pitchFamily="18" charset="0"/>
              </a:rPr>
              <a:t>cli</a:t>
            </a:r>
            <a:r>
              <a:rPr lang="pt-BR" b="1" dirty="0" smtClean="0">
                <a:latin typeface="Times New Roman" pitchFamily="18" charset="0"/>
                <a:cs typeface="Times New Roman" pitchFamily="18" charset="0"/>
              </a:rPr>
              <a:t/>
            </a:r>
            <a:br>
              <a:rPr lang="pt-BR" b="1" dirty="0" smtClean="0">
                <a:latin typeface="Times New Roman" pitchFamily="18" charset="0"/>
                <a:cs typeface="Times New Roman" pitchFamily="18" charset="0"/>
              </a:rPr>
            </a:br>
            <a:r>
              <a:rPr lang="pt-BR" sz="2600" b="1" dirty="0" smtClean="0">
                <a:solidFill>
                  <a:schemeClr val="tx1"/>
                </a:solidFill>
                <a:latin typeface="Times New Roman" pitchFamily="18" charset="0"/>
                <a:cs typeface="Times New Roman" pitchFamily="18" charset="0"/>
              </a:rPr>
              <a:t/>
            </a:r>
            <a:br>
              <a:rPr lang="pt-BR" sz="2600" b="1" dirty="0" smtClean="0">
                <a:solidFill>
                  <a:schemeClr val="tx1"/>
                </a:solidFill>
                <a:latin typeface="Times New Roman" pitchFamily="18" charset="0"/>
                <a:cs typeface="Times New Roman" pitchFamily="18" charset="0"/>
              </a:rPr>
            </a:br>
            <a:r>
              <a:rPr lang="pt-BR" sz="2600" dirty="0" smtClean="0">
                <a:solidFill>
                  <a:schemeClr val="tx1"/>
                </a:solidFill>
                <a:latin typeface="Times New Roman" pitchFamily="18" charset="0"/>
                <a:cs typeface="Times New Roman" pitchFamily="18" charset="0"/>
              </a:rPr>
              <a:t>configurando o angular </a:t>
            </a:r>
            <a:r>
              <a:rPr lang="pt-BR" sz="2600" dirty="0" err="1" smtClean="0">
                <a:solidFill>
                  <a:schemeClr val="tx1"/>
                </a:solidFill>
                <a:latin typeface="Times New Roman" pitchFamily="18" charset="0"/>
                <a:cs typeface="Times New Roman" pitchFamily="18" charset="0"/>
              </a:rPr>
              <a:t>cli</a:t>
            </a:r>
            <a:r>
              <a:rPr lang="pt-BR" b="1" dirty="0">
                <a:solidFill>
                  <a:schemeClr val="tx1"/>
                </a:solidFill>
              </a:rPr>
              <a:t/>
            </a:r>
            <a:br>
              <a:rPr lang="pt-BR" b="1" dirty="0">
                <a:solidFill>
                  <a:schemeClr val="tx1"/>
                </a:solidFill>
              </a:rPr>
            </a:br>
            <a:endParaRPr lang="pt-BR" b="1" dirty="0">
              <a:solidFill>
                <a:schemeClr val="tx1"/>
              </a:solidFill>
            </a:endParaRPr>
          </a:p>
        </p:txBody>
      </p:sp>
      <p:cxnSp>
        <p:nvCxnSpPr>
          <p:cNvPr id="4" name="Conector reto 3"/>
          <p:cNvCxnSpPr/>
          <p:nvPr/>
        </p:nvCxnSpPr>
        <p:spPr>
          <a:xfrm>
            <a:off x="773324" y="4869160"/>
            <a:ext cx="7416824"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2050" name="Picture 2" descr="https://igormenezes.com.br/wp-content/uploads/2018/03/angular-cli-41.png"/>
          <p:cNvPicPr>
            <a:picLocks noChangeAspect="1" noChangeArrowheads="1"/>
          </p:cNvPicPr>
          <p:nvPr/>
        </p:nvPicPr>
        <p:blipFill rotWithShape="1">
          <a:blip r:embed="rId2">
            <a:extLst>
              <a:ext uri="{28A0092B-C50C-407E-A947-70E740481C1C}">
                <a14:useLocalDpi xmlns:a14="http://schemas.microsoft.com/office/drawing/2010/main" val="0"/>
              </a:ext>
            </a:extLst>
          </a:blip>
          <a:srcRect r="40"/>
          <a:stretch/>
        </p:blipFill>
        <p:spPr bwMode="auto">
          <a:xfrm>
            <a:off x="-36512" y="-27384"/>
            <a:ext cx="9032895" cy="33123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539552" y="476672"/>
            <a:ext cx="1944216" cy="211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69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pPr algn="ctr"/>
            <a:r>
              <a:rPr lang="pt-BR" sz="2800" dirty="0" smtClean="0"/>
              <a:t>Angular </a:t>
            </a:r>
            <a:r>
              <a:rPr lang="pt-BR" sz="2800" dirty="0"/>
              <a:t>CLI </a:t>
            </a:r>
            <a:endParaRPr lang="pt-BR" sz="2700" dirty="0"/>
          </a:p>
        </p:txBody>
      </p:sp>
      <p:sp>
        <p:nvSpPr>
          <p:cNvPr id="3" name="Espaço Reservado para Conteúdo 2"/>
          <p:cNvSpPr>
            <a:spLocks noGrp="1"/>
          </p:cNvSpPr>
          <p:nvPr>
            <p:ph idx="1"/>
          </p:nvPr>
        </p:nvSpPr>
        <p:spPr>
          <a:xfrm>
            <a:off x="251520" y="1772816"/>
            <a:ext cx="8568952" cy="4320480"/>
          </a:xfrm>
        </p:spPr>
        <p:txBody>
          <a:bodyPr>
            <a:noAutofit/>
          </a:bodyPr>
          <a:lstStyle/>
          <a:p>
            <a:pPr algn="just"/>
            <a:r>
              <a:rPr lang="pt-BR" sz="2600" b="0" dirty="0">
                <a:latin typeface="Times New Roman" pitchFamily="18" charset="0"/>
                <a:cs typeface="Times New Roman" pitchFamily="18" charset="0"/>
              </a:rPr>
              <a:t>O Angular CLI é uma ferramenta para inicializar, desenvolver, sustentar e manter aplicações através de comandos básicos que podemos encontrar facilmente em sua documentação. </a:t>
            </a:r>
          </a:p>
          <a:p>
            <a:pPr algn="just"/>
            <a:r>
              <a:rPr lang="pt-BR" sz="2600" b="0" dirty="0">
                <a:latin typeface="Times New Roman" pitchFamily="18" charset="0"/>
                <a:cs typeface="Times New Roman" pitchFamily="18" charset="0"/>
              </a:rPr>
              <a:t>Com o </a:t>
            </a:r>
            <a:r>
              <a:rPr lang="pt-BR" sz="2600" b="0" dirty="0" err="1">
                <a:latin typeface="Times New Roman" pitchFamily="18" charset="0"/>
                <a:cs typeface="Times New Roman" pitchFamily="18" charset="0"/>
              </a:rPr>
              <a:t>npm</a:t>
            </a:r>
            <a:r>
              <a:rPr lang="pt-BR" sz="2600" b="0" dirty="0">
                <a:latin typeface="Times New Roman" pitchFamily="18" charset="0"/>
                <a:cs typeface="Times New Roman" pitchFamily="18" charset="0"/>
              </a:rPr>
              <a:t> reconhecido, basta executar o comando abaixo para instalar o Angular CLI globalmente: </a:t>
            </a:r>
          </a:p>
          <a:p>
            <a:pPr algn="just"/>
            <a:r>
              <a:rPr lang="pt-BR" sz="2600" b="0" dirty="0">
                <a:latin typeface="Times New Roman" pitchFamily="18" charset="0"/>
                <a:cs typeface="Times New Roman" pitchFamily="18" charset="0"/>
              </a:rPr>
              <a:t>Execute no terminal </a:t>
            </a:r>
            <a:r>
              <a:rPr lang="pt-BR" sz="2600" b="0" dirty="0" err="1">
                <a:latin typeface="Times New Roman" pitchFamily="18" charset="0"/>
                <a:cs typeface="Times New Roman" pitchFamily="18" charset="0"/>
              </a:rPr>
              <a:t>npm</a:t>
            </a:r>
            <a:r>
              <a:rPr lang="pt-BR" sz="2600" b="0" dirty="0">
                <a:latin typeface="Times New Roman" pitchFamily="18" charset="0"/>
                <a:cs typeface="Times New Roman" pitchFamily="18" charset="0"/>
              </a:rPr>
              <a:t> </a:t>
            </a:r>
            <a:r>
              <a:rPr lang="pt-BR" sz="2600" b="0" dirty="0" err="1">
                <a:latin typeface="Times New Roman" pitchFamily="18" charset="0"/>
                <a:cs typeface="Times New Roman" pitchFamily="18" charset="0"/>
              </a:rPr>
              <a:t>install</a:t>
            </a:r>
            <a:r>
              <a:rPr lang="pt-BR" sz="2600" b="0" dirty="0">
                <a:latin typeface="Times New Roman" pitchFamily="18" charset="0"/>
                <a:cs typeface="Times New Roman" pitchFamily="18" charset="0"/>
              </a:rPr>
              <a:t> –g @angular/</a:t>
            </a:r>
            <a:r>
              <a:rPr lang="pt-BR" sz="2600" b="0" dirty="0" err="1">
                <a:latin typeface="Times New Roman" pitchFamily="18" charset="0"/>
                <a:cs typeface="Times New Roman" pitchFamily="18" charset="0"/>
              </a:rPr>
              <a:t>cli</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1026" name="Picture 2" descr="C:\Users\User\Desktop\Workshop\angular-project\Apresentação\Imagens\ima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140152"/>
            <a:ext cx="2088231" cy="147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667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pPr algn="ctr"/>
            <a:r>
              <a:rPr lang="pt-BR" sz="2800" dirty="0" smtClean="0"/>
              <a:t>Angular </a:t>
            </a:r>
            <a:r>
              <a:rPr lang="pt-BR" sz="2800" dirty="0"/>
              <a:t>CLI </a:t>
            </a:r>
            <a:endParaRPr lang="pt-BR" sz="2700" dirty="0"/>
          </a:p>
        </p:txBody>
      </p:sp>
      <p:sp>
        <p:nvSpPr>
          <p:cNvPr id="3" name="Espaço Reservado para Conteúdo 2"/>
          <p:cNvSpPr>
            <a:spLocks noGrp="1"/>
          </p:cNvSpPr>
          <p:nvPr>
            <p:ph idx="1"/>
          </p:nvPr>
        </p:nvSpPr>
        <p:spPr>
          <a:xfrm>
            <a:off x="395536" y="1772816"/>
            <a:ext cx="8424936" cy="4320480"/>
          </a:xfrm>
        </p:spPr>
        <p:txBody>
          <a:bodyPr>
            <a:noAutofit/>
          </a:bodyPr>
          <a:lstStyle/>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7" name="Imagem 6"/>
          <p:cNvPicPr/>
          <p:nvPr/>
        </p:nvPicPr>
        <p:blipFill rotWithShape="1">
          <a:blip r:embed="rId2"/>
          <a:srcRect t="11134" r="3262"/>
          <a:stretch/>
        </p:blipFill>
        <p:spPr>
          <a:xfrm>
            <a:off x="179512" y="2108579"/>
            <a:ext cx="8712968" cy="3932688"/>
          </a:xfrm>
          <a:prstGeom prst="rect">
            <a:avLst/>
          </a:prstGeom>
        </p:spPr>
      </p:pic>
      <p:pic>
        <p:nvPicPr>
          <p:cNvPr id="8" name="Picture 2" descr="C:\Users\User\Desktop\Workshop\angular-project\Apresentação\Imagens\im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140152"/>
            <a:ext cx="2088231" cy="147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19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pPr algn="ctr"/>
            <a:r>
              <a:rPr lang="pt-BR" sz="2800" dirty="0" smtClean="0"/>
              <a:t>Angular </a:t>
            </a:r>
            <a:r>
              <a:rPr lang="pt-BR" sz="2800" dirty="0"/>
              <a:t>CLI </a:t>
            </a:r>
            <a:endParaRPr lang="pt-BR" sz="2700" dirty="0"/>
          </a:p>
        </p:txBody>
      </p:sp>
      <p:sp>
        <p:nvSpPr>
          <p:cNvPr id="3" name="Espaço Reservado para Conteúdo 2"/>
          <p:cNvSpPr>
            <a:spLocks noGrp="1"/>
          </p:cNvSpPr>
          <p:nvPr>
            <p:ph idx="1"/>
          </p:nvPr>
        </p:nvSpPr>
        <p:spPr>
          <a:xfrm>
            <a:off x="395536" y="1772816"/>
            <a:ext cx="8424936" cy="4320480"/>
          </a:xfrm>
        </p:spPr>
        <p:txBody>
          <a:bodyPr>
            <a:noAutofit/>
          </a:bodyPr>
          <a:lstStyle/>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8" name="Imagem 7"/>
          <p:cNvPicPr/>
          <p:nvPr/>
        </p:nvPicPr>
        <p:blipFill rotWithShape="1">
          <a:blip r:embed="rId2"/>
          <a:srcRect t="5248" r="2144"/>
          <a:stretch/>
        </p:blipFill>
        <p:spPr>
          <a:xfrm>
            <a:off x="390462" y="1778452"/>
            <a:ext cx="8496930" cy="4314844"/>
          </a:xfrm>
          <a:prstGeom prst="rect">
            <a:avLst/>
          </a:prstGeom>
        </p:spPr>
      </p:pic>
      <p:sp>
        <p:nvSpPr>
          <p:cNvPr id="4" name="CaixaDeTexto 3"/>
          <p:cNvSpPr txBox="1"/>
          <p:nvPr/>
        </p:nvSpPr>
        <p:spPr>
          <a:xfrm>
            <a:off x="395536" y="1844824"/>
            <a:ext cx="8491856" cy="1169551"/>
          </a:xfrm>
          <a:prstGeom prst="rect">
            <a:avLst/>
          </a:prstGeom>
          <a:noFill/>
        </p:spPr>
        <p:txBody>
          <a:bodyPr wrap="square" rtlCol="0">
            <a:spAutoFit/>
          </a:bodyPr>
          <a:lstStyle/>
          <a:p>
            <a:pPr algn="just"/>
            <a:r>
              <a:rPr lang="pt-BR" sz="2600" dirty="0" smtClean="0">
                <a:latin typeface="Times New Roman" pitchFamily="18" charset="0"/>
                <a:cs typeface="Times New Roman" pitchFamily="18" charset="0"/>
              </a:rPr>
              <a:t>Confirmar </a:t>
            </a:r>
            <a:r>
              <a:rPr lang="pt-BR" sz="2600" dirty="0">
                <a:latin typeface="Times New Roman" pitchFamily="18" charset="0"/>
                <a:cs typeface="Times New Roman" pitchFamily="18" charset="0"/>
              </a:rPr>
              <a:t>se o angular está sendo reconhecido através do comando </a:t>
            </a:r>
            <a:r>
              <a:rPr lang="pt-BR" sz="2600" dirty="0" err="1">
                <a:latin typeface="Times New Roman" pitchFamily="18" charset="0"/>
                <a:cs typeface="Times New Roman" pitchFamily="18" charset="0"/>
              </a:rPr>
              <a:t>ng</a:t>
            </a:r>
            <a:r>
              <a:rPr lang="pt-BR" sz="2600" dirty="0">
                <a:latin typeface="Times New Roman" pitchFamily="18" charset="0"/>
                <a:cs typeface="Times New Roman" pitchFamily="18" charset="0"/>
              </a:rPr>
              <a:t> </a:t>
            </a:r>
            <a:r>
              <a:rPr lang="pt-BR" sz="2600" dirty="0" err="1">
                <a:latin typeface="Times New Roman" pitchFamily="18" charset="0"/>
                <a:cs typeface="Times New Roman" pitchFamily="18" charset="0"/>
              </a:rPr>
              <a:t>version</a:t>
            </a:r>
            <a:r>
              <a:rPr lang="pt-BR" sz="2600" dirty="0">
                <a:latin typeface="Times New Roman" pitchFamily="18" charset="0"/>
                <a:cs typeface="Times New Roman" pitchFamily="18" charset="0"/>
              </a:rPr>
              <a:t>:</a:t>
            </a:r>
          </a:p>
          <a:p>
            <a:endParaRPr lang="pt-BR" dirty="0"/>
          </a:p>
        </p:txBody>
      </p:sp>
      <p:pic>
        <p:nvPicPr>
          <p:cNvPr id="9" name="Picture 2" descr="C:\Users\User\Desktop\Workshop\angular-project\Apresentação\Imagens\im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140152"/>
            <a:ext cx="2088231" cy="147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23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0364" y="1916832"/>
            <a:ext cx="8363272" cy="4644434"/>
          </a:xfrm>
        </p:spPr>
        <p:txBody>
          <a:bodyPr>
            <a:normAutofit/>
          </a:bodyPr>
          <a:lstStyle/>
          <a:p>
            <a:pPr algn="ctr"/>
            <a:r>
              <a:rPr lang="pt-BR" sz="4600" b="1" dirty="0">
                <a:solidFill>
                  <a:schemeClr val="tx1"/>
                </a:solidFill>
                <a:latin typeface="Times New Roman" pitchFamily="18" charset="0"/>
                <a:cs typeface="Times New Roman" pitchFamily="18" charset="0"/>
              </a:rPr>
              <a:t>ENTENDENDO O FRAMEWORK </a:t>
            </a:r>
            <a:r>
              <a:rPr lang="pt-BR" sz="4600" b="1" dirty="0" smtClean="0">
                <a:solidFill>
                  <a:schemeClr val="tx1"/>
                </a:solidFill>
                <a:latin typeface="Times New Roman" pitchFamily="18" charset="0"/>
                <a:cs typeface="Times New Roman" pitchFamily="18" charset="0"/>
              </a:rPr>
              <a:t>ANGULAR</a:t>
            </a:r>
            <a:r>
              <a:rPr lang="pt-BR" b="1" dirty="0" smtClean="0">
                <a:latin typeface="Times New Roman" pitchFamily="18" charset="0"/>
                <a:cs typeface="Times New Roman" pitchFamily="18" charset="0"/>
              </a:rPr>
              <a:t/>
            </a:r>
            <a:br>
              <a:rPr lang="pt-BR" b="1" dirty="0" smtClean="0">
                <a:latin typeface="Times New Roman" pitchFamily="18" charset="0"/>
                <a:cs typeface="Times New Roman" pitchFamily="18" charset="0"/>
              </a:rPr>
            </a:br>
            <a:r>
              <a:rPr lang="pt-BR" sz="2600" b="1" dirty="0" smtClean="0">
                <a:solidFill>
                  <a:schemeClr val="tx1"/>
                </a:solidFill>
                <a:latin typeface="Times New Roman" pitchFamily="18" charset="0"/>
                <a:cs typeface="Times New Roman" pitchFamily="18" charset="0"/>
              </a:rPr>
              <a:t/>
            </a:r>
            <a:br>
              <a:rPr lang="pt-BR" sz="2600" b="1" dirty="0" smtClean="0">
                <a:solidFill>
                  <a:schemeClr val="tx1"/>
                </a:solidFill>
                <a:latin typeface="Times New Roman" pitchFamily="18" charset="0"/>
                <a:cs typeface="Times New Roman" pitchFamily="18" charset="0"/>
              </a:rPr>
            </a:br>
            <a:r>
              <a:rPr lang="pt-BR" sz="2600" dirty="0">
                <a:solidFill>
                  <a:schemeClr val="tx1"/>
                </a:solidFill>
                <a:latin typeface="Times New Roman" pitchFamily="18" charset="0"/>
                <a:cs typeface="Times New Roman" pitchFamily="18" charset="0"/>
              </a:rPr>
              <a:t>Estrutura de um projeto Angular com Angular CLI</a:t>
            </a:r>
            <a:r>
              <a:rPr lang="pt-BR" b="1" dirty="0">
                <a:solidFill>
                  <a:schemeClr val="tx1"/>
                </a:solidFill>
              </a:rPr>
              <a:t/>
            </a:r>
            <a:br>
              <a:rPr lang="pt-BR" b="1" dirty="0">
                <a:solidFill>
                  <a:schemeClr val="tx1"/>
                </a:solidFill>
              </a:rPr>
            </a:br>
            <a:endParaRPr lang="pt-BR" b="1" dirty="0">
              <a:solidFill>
                <a:schemeClr val="tx1"/>
              </a:solidFill>
            </a:endParaRPr>
          </a:p>
        </p:txBody>
      </p:sp>
      <p:cxnSp>
        <p:nvCxnSpPr>
          <p:cNvPr id="4" name="Conector reto 3"/>
          <p:cNvCxnSpPr/>
          <p:nvPr/>
        </p:nvCxnSpPr>
        <p:spPr>
          <a:xfrm>
            <a:off x="863588" y="4797152"/>
            <a:ext cx="7416824"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14" name="Imagem 13" descr="C:\Users\User\Desktop\Workshop\angular-project\Apresentação\Imagens\angular2.png"/>
          <p:cNvPicPr/>
          <p:nvPr/>
        </p:nvPicPr>
        <p:blipFill rotWithShape="1">
          <a:blip r:embed="rId2">
            <a:extLst>
              <a:ext uri="{28A0092B-C50C-407E-A947-70E740481C1C}">
                <a14:useLocalDpi xmlns:a14="http://schemas.microsoft.com/office/drawing/2010/main" val="0"/>
              </a:ext>
            </a:extLst>
          </a:blip>
          <a:srcRect t="54477"/>
          <a:stretch/>
        </p:blipFill>
        <p:spPr bwMode="auto">
          <a:xfrm>
            <a:off x="-1957" y="2107"/>
            <a:ext cx="9038453" cy="2634805"/>
          </a:xfrm>
          <a:prstGeom prst="rect">
            <a:avLst/>
          </a:prstGeom>
          <a:noFill/>
          <a:ln>
            <a:noFill/>
          </a:ln>
        </p:spPr>
      </p:pic>
      <p:pic>
        <p:nvPicPr>
          <p:cNvPr id="15"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3666679" y="387026"/>
            <a:ext cx="1810641" cy="197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3595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dirty="0" smtClean="0"/>
              <a:t/>
            </a:r>
            <a:br>
              <a:rPr lang="pt-BR" sz="2800" dirty="0" smtClean="0"/>
            </a:br>
            <a:r>
              <a:rPr lang="pt-BR" sz="2800" dirty="0" smtClean="0"/>
              <a:t>Angular CLI - Project</a:t>
            </a:r>
            <a:endParaRPr lang="pt-BR" sz="2700" dirty="0"/>
          </a:p>
        </p:txBody>
      </p:sp>
      <p:sp>
        <p:nvSpPr>
          <p:cNvPr id="3" name="Espaço Reservado para Conteúdo 2"/>
          <p:cNvSpPr>
            <a:spLocks noGrp="1"/>
          </p:cNvSpPr>
          <p:nvPr>
            <p:ph idx="1"/>
          </p:nvPr>
        </p:nvSpPr>
        <p:spPr>
          <a:xfrm>
            <a:off x="2339752" y="1772816"/>
            <a:ext cx="6480720" cy="4320480"/>
          </a:xfrm>
        </p:spPr>
        <p:txBody>
          <a:bodyPr>
            <a:noAutofit/>
          </a:bodyPr>
          <a:lstStyle/>
          <a:p>
            <a:pPr marL="457200" indent="-457200">
              <a:buFont typeface="Arial" panose="020B0604020202020204" pitchFamily="34" charset="0"/>
              <a:buChar char="•"/>
            </a:pPr>
            <a:r>
              <a:rPr lang="pt-BR" sz="2600" b="0" dirty="0" err="1">
                <a:latin typeface="Times New Roman" pitchFamily="18" charset="0"/>
                <a:cs typeface="Times New Roman" pitchFamily="18" charset="0"/>
              </a:rPr>
              <a:t>p</a:t>
            </a:r>
            <a:r>
              <a:rPr lang="pt-BR" sz="2600" b="0" dirty="0" err="1" smtClean="0">
                <a:latin typeface="Times New Roman" pitchFamily="18" charset="0"/>
                <a:cs typeface="Times New Roman" pitchFamily="18" charset="0"/>
              </a:rPr>
              <a:t>ackage.json</a:t>
            </a:r>
            <a:endParaRPr lang="pt-BR" sz="2600" b="0" dirty="0" smtClean="0">
              <a:latin typeface="Times New Roman" pitchFamily="18" charset="0"/>
              <a:cs typeface="Times New Roman" pitchFamily="18" charset="0"/>
            </a:endParaRPr>
          </a:p>
          <a:p>
            <a:pPr marL="457200" indent="-457200">
              <a:buFont typeface="Arial" panose="020B0604020202020204" pitchFamily="34" charset="0"/>
              <a:buChar char="•"/>
            </a:pPr>
            <a:r>
              <a:rPr lang="pt-BR" sz="2600" b="0" dirty="0" err="1" smtClean="0">
                <a:latin typeface="Times New Roman" pitchFamily="18" charset="0"/>
                <a:cs typeface="Times New Roman" pitchFamily="18" charset="0"/>
              </a:rPr>
              <a:t>angular.json</a:t>
            </a:r>
            <a:r>
              <a:rPr lang="pt-BR" sz="2600" b="0" dirty="0" smtClean="0">
                <a:latin typeface="Times New Roman" pitchFamily="18" charset="0"/>
                <a:cs typeface="Times New Roman" pitchFamily="18" charset="0"/>
              </a:rPr>
              <a:t> ou angular-</a:t>
            </a:r>
            <a:r>
              <a:rPr lang="pt-BR" sz="2600" b="0" dirty="0" err="1" smtClean="0">
                <a:latin typeface="Times New Roman" pitchFamily="18" charset="0"/>
                <a:cs typeface="Times New Roman" pitchFamily="18" charset="0"/>
              </a:rPr>
              <a:t>cli.json</a:t>
            </a:r>
            <a:endParaRPr lang="pt-BR" sz="2600" b="0" dirty="0" smtClean="0">
              <a:latin typeface="Times New Roman" pitchFamily="18" charset="0"/>
              <a:cs typeface="Times New Roman" pitchFamily="18" charset="0"/>
            </a:endParaRPr>
          </a:p>
          <a:p>
            <a:pPr marL="457200" indent="-457200">
              <a:buFont typeface="Arial" panose="020B0604020202020204" pitchFamily="34" charset="0"/>
              <a:buChar char="•"/>
            </a:pPr>
            <a:r>
              <a:rPr lang="pt-BR" sz="2600" b="0" dirty="0" smtClean="0">
                <a:latin typeface="Times New Roman" pitchFamily="18" charset="0"/>
                <a:cs typeface="Times New Roman" pitchFamily="18" charset="0"/>
              </a:rPr>
              <a:t>/</a:t>
            </a:r>
            <a:r>
              <a:rPr lang="pt-BR" sz="2600" b="0" dirty="0" err="1" smtClean="0">
                <a:latin typeface="Times New Roman" pitchFamily="18" charset="0"/>
                <a:cs typeface="Times New Roman" pitchFamily="18" charset="0"/>
              </a:rPr>
              <a:t>node_modules</a:t>
            </a:r>
            <a:endParaRPr lang="pt-BR" sz="2600" b="0" dirty="0" smtClean="0">
              <a:latin typeface="Times New Roman" pitchFamily="18" charset="0"/>
              <a:cs typeface="Times New Roman" pitchFamily="18" charset="0"/>
            </a:endParaRPr>
          </a:p>
          <a:p>
            <a:pPr marL="457200" indent="-457200">
              <a:buFont typeface="Arial" panose="020B0604020202020204" pitchFamily="34" charset="0"/>
              <a:buChar char="•"/>
            </a:pPr>
            <a:r>
              <a:rPr lang="pt-BR" sz="2600" b="0" dirty="0" smtClean="0">
                <a:latin typeface="Times New Roman" pitchFamily="18" charset="0"/>
                <a:cs typeface="Times New Roman" pitchFamily="18" charset="0"/>
              </a:rPr>
              <a:t>/</a:t>
            </a:r>
            <a:r>
              <a:rPr lang="pt-BR" sz="2600" b="0" dirty="0" err="1" smtClean="0">
                <a:latin typeface="Times New Roman" pitchFamily="18" charset="0"/>
                <a:cs typeface="Times New Roman" pitchFamily="18" charset="0"/>
              </a:rPr>
              <a:t>src</a:t>
            </a:r>
            <a:endParaRPr lang="pt-BR" sz="2600" b="0" dirty="0" smtClean="0">
              <a:latin typeface="Times New Roman" pitchFamily="18" charset="0"/>
              <a:cs typeface="Times New Roman" pitchFamily="18" charset="0"/>
            </a:endParaRPr>
          </a:p>
          <a:p>
            <a:pPr marL="457200" indent="-457200">
              <a:buFont typeface="Arial" panose="020B0604020202020204" pitchFamily="34" charset="0"/>
              <a:buChar char="•"/>
            </a:pPr>
            <a:r>
              <a:rPr lang="pt-BR" sz="2600" b="0" dirty="0">
                <a:latin typeface="Times New Roman" pitchFamily="18" charset="0"/>
                <a:cs typeface="Times New Roman" pitchFamily="18" charset="0"/>
              </a:rPr>
              <a:t>i</a:t>
            </a:r>
            <a:r>
              <a:rPr lang="pt-BR" sz="2600" b="0" dirty="0" smtClean="0">
                <a:latin typeface="Times New Roman" pitchFamily="18" charset="0"/>
                <a:cs typeface="Times New Roman" pitchFamily="18" charset="0"/>
              </a:rPr>
              <a:t>ndex.html, style.css e </a:t>
            </a:r>
            <a:r>
              <a:rPr lang="pt-BR" sz="2600" b="0" dirty="0" err="1" smtClean="0">
                <a:latin typeface="Times New Roman" pitchFamily="18" charset="0"/>
                <a:cs typeface="Times New Roman" pitchFamily="18" charset="0"/>
              </a:rPr>
              <a:t>main.ts</a:t>
            </a:r>
            <a:endParaRPr lang="pt-BR" sz="2600" b="0" dirty="0" smtClean="0">
              <a:latin typeface="Times New Roman" pitchFamily="18" charset="0"/>
              <a:cs typeface="Times New Roman" pitchFamily="18" charset="0"/>
            </a:endParaRPr>
          </a:p>
          <a:p>
            <a:pPr marL="457200" indent="-457200">
              <a:buFont typeface="Arial" panose="020B0604020202020204" pitchFamily="34" charset="0"/>
              <a:buChar char="•"/>
            </a:pPr>
            <a:r>
              <a:rPr lang="pt-BR" sz="2600" b="0" dirty="0" smtClean="0">
                <a:latin typeface="Times New Roman" pitchFamily="18" charset="0"/>
                <a:cs typeface="Times New Roman" pitchFamily="18" charset="0"/>
              </a:rPr>
              <a:t>/</a:t>
            </a:r>
            <a:r>
              <a:rPr lang="pt-BR" sz="2600" b="0" dirty="0" err="1" smtClean="0">
                <a:latin typeface="Times New Roman" pitchFamily="18" charset="0"/>
                <a:cs typeface="Times New Roman" pitchFamily="18" charset="0"/>
              </a:rPr>
              <a:t>environment</a:t>
            </a:r>
            <a:endParaRPr lang="pt-BR" sz="2600" b="0" dirty="0" smtClean="0">
              <a:latin typeface="Times New Roman" pitchFamily="18" charset="0"/>
              <a:cs typeface="Times New Roman" pitchFamily="18" charset="0"/>
            </a:endParaRPr>
          </a:p>
          <a:p>
            <a:pPr marL="457200" indent="-457200">
              <a:buFont typeface="Arial" panose="020B0604020202020204" pitchFamily="34" charset="0"/>
              <a:buChar char="•"/>
            </a:pPr>
            <a:r>
              <a:rPr lang="pt-BR" sz="2600" b="0" dirty="0" smtClean="0">
                <a:latin typeface="Times New Roman" pitchFamily="18" charset="0"/>
                <a:cs typeface="Times New Roman" pitchFamily="18" charset="0"/>
              </a:rPr>
              <a:t>/</a:t>
            </a:r>
            <a:r>
              <a:rPr lang="pt-BR" sz="2600" b="0" dirty="0" err="1" smtClean="0">
                <a:latin typeface="Times New Roman" pitchFamily="18" charset="0"/>
                <a:cs typeface="Times New Roman" pitchFamily="18" charset="0"/>
              </a:rPr>
              <a:t>assets</a:t>
            </a:r>
            <a:endParaRPr lang="pt-BR" sz="2600" b="0" dirty="0" smtClean="0">
              <a:latin typeface="Times New Roman" pitchFamily="18" charset="0"/>
              <a:cs typeface="Times New Roman" pitchFamily="18" charset="0"/>
            </a:endParaRPr>
          </a:p>
          <a:p>
            <a:pPr marL="457200" indent="-457200">
              <a:buFont typeface="Arial" panose="020B0604020202020204" pitchFamily="34" charset="0"/>
              <a:buChar char="•"/>
            </a:pPr>
            <a:r>
              <a:rPr lang="pt-BR" sz="2600" b="0" dirty="0" smtClean="0">
                <a:latin typeface="Times New Roman" pitchFamily="18" charset="0"/>
                <a:cs typeface="Times New Roman" pitchFamily="18" charset="0"/>
              </a:rPr>
              <a:t>/</a:t>
            </a:r>
            <a:r>
              <a:rPr lang="pt-BR" sz="2600" b="0" dirty="0" err="1" smtClean="0">
                <a:latin typeface="Times New Roman" pitchFamily="18" charset="0"/>
                <a:cs typeface="Times New Roman" pitchFamily="18" charset="0"/>
              </a:rPr>
              <a:t>app</a:t>
            </a:r>
            <a:endParaRPr lang="pt-BR" sz="2600" b="0" dirty="0" smtClean="0">
              <a:latin typeface="Times New Roman" pitchFamily="18" charset="0"/>
              <a:cs typeface="Times New Roman" pitchFamily="18" charset="0"/>
            </a:endParaRPr>
          </a:p>
          <a:p>
            <a:pPr algn="just"/>
            <a:endParaRPr lang="pt-BR" sz="2600" b="0" dirty="0" smtClean="0">
              <a:latin typeface="Times New Roman" pitchFamily="18" charset="0"/>
              <a:cs typeface="Times New Roman" pitchFamily="18" charset="0"/>
            </a:endParaRPr>
          </a:p>
          <a:p>
            <a:pPr algn="just"/>
            <a:endParaRPr lang="pt-BR" sz="2600" b="0" dirty="0" smtClean="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113" t="14084" r="78916" b="6009"/>
          <a:stretch/>
        </p:blipFill>
        <p:spPr bwMode="auto">
          <a:xfrm>
            <a:off x="251520" y="1412776"/>
            <a:ext cx="2088232" cy="5239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1483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6424" r="7202" b="21925"/>
          <a:stretch/>
        </p:blipFill>
        <p:spPr bwMode="auto">
          <a:xfrm>
            <a:off x="4355976" y="1772816"/>
            <a:ext cx="4417269" cy="4159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ítulo 1"/>
          <p:cNvSpPr>
            <a:spLocks noGrp="1"/>
          </p:cNvSpPr>
          <p:nvPr>
            <p:ph type="title"/>
          </p:nvPr>
        </p:nvSpPr>
        <p:spPr>
          <a:xfrm>
            <a:off x="179513" y="323403"/>
            <a:ext cx="7704856" cy="903630"/>
          </a:xfrm>
        </p:spPr>
        <p:txBody>
          <a:bodyPr>
            <a:noAutofit/>
          </a:bodyPr>
          <a:lstStyle/>
          <a:p>
            <a:r>
              <a:rPr lang="pt-BR" sz="2700" dirty="0" err="1" smtClean="0"/>
              <a:t>Decorators</a:t>
            </a:r>
            <a:endParaRPr lang="pt-BR" sz="2700" dirty="0"/>
          </a:p>
        </p:txBody>
      </p:sp>
      <p:sp>
        <p:nvSpPr>
          <p:cNvPr id="3" name="Espaço Reservado para Conteúdo 2"/>
          <p:cNvSpPr>
            <a:spLocks noGrp="1"/>
          </p:cNvSpPr>
          <p:nvPr>
            <p:ph idx="1"/>
          </p:nvPr>
        </p:nvSpPr>
        <p:spPr>
          <a:xfrm>
            <a:off x="107504" y="1988840"/>
            <a:ext cx="4104456" cy="4489506"/>
          </a:xfrm>
        </p:spPr>
        <p:txBody>
          <a:bodyPr>
            <a:noAutofit/>
          </a:bodyPr>
          <a:lstStyle/>
          <a:p>
            <a:pPr algn="just">
              <a:lnSpc>
                <a:spcPct val="120000"/>
              </a:lnSpc>
            </a:pPr>
            <a:r>
              <a:rPr lang="pt-BR" sz="2600" b="0" dirty="0">
                <a:latin typeface="Times New Roman" pitchFamily="18" charset="0"/>
                <a:cs typeface="Times New Roman" pitchFamily="18" charset="0"/>
              </a:rPr>
              <a:t>Decoradores são </a:t>
            </a:r>
            <a:r>
              <a:rPr lang="pt-BR" sz="2600" b="0" dirty="0" smtClean="0">
                <a:latin typeface="Times New Roman" pitchFamily="18" charset="0"/>
                <a:cs typeface="Times New Roman" pitchFamily="18" charset="0"/>
              </a:rPr>
              <a:t>marcadores </a:t>
            </a:r>
            <a:r>
              <a:rPr lang="pt-BR" sz="2600" b="0" dirty="0">
                <a:latin typeface="Times New Roman" pitchFamily="18" charset="0"/>
                <a:cs typeface="Times New Roman" pitchFamily="18" charset="0"/>
              </a:rPr>
              <a:t>que são responsáveis por </a:t>
            </a:r>
            <a:r>
              <a:rPr lang="pt-BR" sz="2600" b="0" dirty="0" smtClean="0">
                <a:latin typeface="Times New Roman" pitchFamily="18" charset="0"/>
                <a:cs typeface="Times New Roman" pitchFamily="18" charset="0"/>
              </a:rPr>
              <a:t>denominar </a:t>
            </a:r>
            <a:r>
              <a:rPr lang="pt-BR" sz="2600" b="0" dirty="0">
                <a:latin typeface="Times New Roman" pitchFamily="18" charset="0"/>
                <a:cs typeface="Times New Roman" pitchFamily="18" charset="0"/>
              </a:rPr>
              <a:t>se uma classe é um módulo, um componente ou até mesmo se um atributo é um dado de entrada ou de saída</a:t>
            </a:r>
            <a:r>
              <a:rPr lang="pt-BR" sz="2600" b="0" dirty="0" smtClean="0">
                <a:latin typeface="Times New Roman" pitchFamily="18" charset="0"/>
                <a:cs typeface="Times New Roman" pitchFamily="18" charset="0"/>
              </a:rPr>
              <a:t>.</a:t>
            </a:r>
          </a:p>
          <a:p>
            <a:pPr algn="just">
              <a:lnSpc>
                <a:spcPct val="120000"/>
              </a:lnSpc>
            </a:pPr>
            <a:endParaRPr lang="pt-BR" sz="2600" b="0" dirty="0">
              <a:latin typeface="Times New Roman" pitchFamily="18" charset="0"/>
              <a:cs typeface="Times New Roman" pitchFamily="18" charset="0"/>
            </a:endParaRPr>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937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19" y="323403"/>
            <a:ext cx="7632849" cy="903630"/>
          </a:xfrm>
        </p:spPr>
        <p:txBody>
          <a:bodyPr>
            <a:noAutofit/>
          </a:bodyPr>
          <a:lstStyle/>
          <a:p>
            <a:r>
              <a:rPr lang="pt-BR" sz="2700" dirty="0" smtClean="0"/>
              <a:t>Modules </a:t>
            </a:r>
            <a:endParaRPr lang="pt-BR" sz="2700" dirty="0"/>
          </a:p>
        </p:txBody>
      </p:sp>
      <p:sp>
        <p:nvSpPr>
          <p:cNvPr id="3" name="Espaço Reservado para Conteúdo 2"/>
          <p:cNvSpPr>
            <a:spLocks noGrp="1"/>
          </p:cNvSpPr>
          <p:nvPr>
            <p:ph idx="1"/>
          </p:nvPr>
        </p:nvSpPr>
        <p:spPr>
          <a:xfrm>
            <a:off x="251520" y="2132856"/>
            <a:ext cx="8255013" cy="3960440"/>
          </a:xfrm>
        </p:spPr>
        <p:txBody>
          <a:bodyPr>
            <a:noAutofit/>
          </a:bodyPr>
          <a:lstStyle/>
          <a:p>
            <a:pPr algn="just">
              <a:lnSpc>
                <a:spcPct val="120000"/>
              </a:lnSpc>
            </a:pPr>
            <a:r>
              <a:rPr lang="pt-BR" sz="2600" b="0" dirty="0" smtClean="0">
                <a:latin typeface="Times New Roman" pitchFamily="18" charset="0"/>
                <a:cs typeface="Times New Roman" pitchFamily="18" charset="0"/>
              </a:rPr>
              <a:t>Módulos </a:t>
            </a:r>
            <a:r>
              <a:rPr lang="pt-BR" sz="2600" b="0" dirty="0">
                <a:latin typeface="Times New Roman" pitchFamily="18" charset="0"/>
                <a:cs typeface="Times New Roman" pitchFamily="18" charset="0"/>
              </a:rPr>
              <a:t>tem a função de configurar o injetor e o compilador do módulo e auxiliar a organização de todos os componentes relacionados ao mesmo.</a:t>
            </a:r>
          </a:p>
          <a:p>
            <a:pPr algn="just">
              <a:lnSpc>
                <a:spcPct val="120000"/>
              </a:lnSpc>
            </a:pPr>
            <a:r>
              <a:rPr lang="pt-BR" sz="2600" b="0" dirty="0">
                <a:latin typeface="Times New Roman" pitchFamily="18" charset="0"/>
                <a:cs typeface="Times New Roman" pitchFamily="18" charset="0"/>
              </a:rPr>
              <a:t>Dentro do </a:t>
            </a:r>
            <a:r>
              <a:rPr lang="pt-BR" sz="2600" b="0" dirty="0" err="1">
                <a:latin typeface="Times New Roman" pitchFamily="18" charset="0"/>
                <a:cs typeface="Times New Roman" pitchFamily="18" charset="0"/>
              </a:rPr>
              <a:t>decorator</a:t>
            </a:r>
            <a:r>
              <a:rPr lang="pt-BR" sz="2600" b="0" dirty="0">
                <a:latin typeface="Times New Roman" pitchFamily="18" charset="0"/>
                <a:cs typeface="Times New Roman" pitchFamily="18" charset="0"/>
              </a:rPr>
              <a:t> </a:t>
            </a:r>
            <a:r>
              <a:rPr lang="pt-BR" sz="2600" b="0" dirty="0" err="1">
                <a:latin typeface="Times New Roman" pitchFamily="18" charset="0"/>
                <a:cs typeface="Times New Roman" pitchFamily="18" charset="0"/>
              </a:rPr>
              <a:t>NgModule</a:t>
            </a:r>
            <a:r>
              <a:rPr lang="pt-BR" sz="2600" b="0" dirty="0">
                <a:latin typeface="Times New Roman" pitchFamily="18" charset="0"/>
                <a:cs typeface="Times New Roman" pitchFamily="18" charset="0"/>
              </a:rPr>
              <a:t>, podemos identificar alguns itens importantes na construção de um módulo</a:t>
            </a:r>
            <a:r>
              <a:rPr lang="pt-BR" sz="2600" b="0" dirty="0" smtClean="0">
                <a:latin typeface="Times New Roman" pitchFamily="18" charset="0"/>
                <a:cs typeface="Times New Roman" pitchFamily="18" charset="0"/>
              </a:rPr>
              <a:t>.</a:t>
            </a: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966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6552" y="437138"/>
            <a:ext cx="5791200" cy="903630"/>
          </a:xfrm>
        </p:spPr>
        <p:txBody>
          <a:bodyPr/>
          <a:lstStyle/>
          <a:p>
            <a:pPr algn="ctr"/>
            <a:r>
              <a:rPr lang="pt-BR" dirty="0" smtClean="0"/>
              <a:t>introdução</a:t>
            </a:r>
            <a:endParaRPr lang="pt-BR" dirty="0"/>
          </a:p>
        </p:txBody>
      </p:sp>
      <p:sp>
        <p:nvSpPr>
          <p:cNvPr id="3" name="Espaço Reservado para Conteúdo 2"/>
          <p:cNvSpPr>
            <a:spLocks noGrp="1"/>
          </p:cNvSpPr>
          <p:nvPr>
            <p:ph idx="1"/>
          </p:nvPr>
        </p:nvSpPr>
        <p:spPr>
          <a:xfrm>
            <a:off x="251520" y="1988840"/>
            <a:ext cx="8352928" cy="4104456"/>
          </a:xfrm>
        </p:spPr>
        <p:txBody>
          <a:bodyPr>
            <a:noAutofit/>
          </a:bodyPr>
          <a:lstStyle/>
          <a:p>
            <a:r>
              <a:rPr lang="pt-BR" sz="2600" dirty="0" smtClean="0">
                <a:latin typeface="Times New Roman" panose="02020603050405020304" pitchFamily="18" charset="0"/>
                <a:cs typeface="Times New Roman" pitchFamily="18" charset="0"/>
              </a:rPr>
              <a:t>Informações:</a:t>
            </a:r>
          </a:p>
          <a:p>
            <a:pPr lvl="0"/>
            <a:r>
              <a:rPr lang="pt-BR" sz="2600" b="0" dirty="0" smtClean="0">
                <a:latin typeface="Times New Roman" pitchFamily="18" charset="0"/>
                <a:cs typeface="Times New Roman" pitchFamily="18" charset="0"/>
              </a:rPr>
              <a:t> - Gravado </a:t>
            </a:r>
            <a:r>
              <a:rPr lang="pt-BR" sz="2600" b="0" dirty="0">
                <a:latin typeface="Times New Roman" pitchFamily="18" charset="0"/>
                <a:cs typeface="Times New Roman" pitchFamily="18" charset="0"/>
              </a:rPr>
              <a:t>em: </a:t>
            </a:r>
            <a:r>
              <a:rPr lang="pt-BR" sz="2600" b="0" dirty="0" err="1">
                <a:latin typeface="Times New Roman" pitchFamily="18" charset="0"/>
                <a:cs typeface="Times New Roman" pitchFamily="18" charset="0"/>
              </a:rPr>
              <a:t>TypeScript</a:t>
            </a:r>
            <a:endParaRPr lang="pt-BR" sz="2600" b="0" dirty="0">
              <a:latin typeface="Times New Roman" pitchFamily="18" charset="0"/>
              <a:cs typeface="Times New Roman" pitchFamily="18" charset="0"/>
            </a:endParaRPr>
          </a:p>
          <a:p>
            <a:pPr lvl="0"/>
            <a:r>
              <a:rPr lang="pt-BR" sz="2600" b="0" dirty="0" smtClean="0">
                <a:latin typeface="Times New Roman" pitchFamily="18" charset="0"/>
                <a:cs typeface="Times New Roman" pitchFamily="18" charset="0"/>
              </a:rPr>
              <a:t> - Plataforma</a:t>
            </a:r>
            <a:r>
              <a:rPr lang="pt-BR" sz="2600" b="0" dirty="0">
                <a:latin typeface="Times New Roman" pitchFamily="18" charset="0"/>
                <a:cs typeface="Times New Roman" pitchFamily="18" charset="0"/>
              </a:rPr>
              <a:t>: Web </a:t>
            </a:r>
            <a:r>
              <a:rPr lang="pt-BR" sz="2600" b="0" dirty="0" err="1">
                <a:latin typeface="Times New Roman" pitchFamily="18" charset="0"/>
                <a:cs typeface="Times New Roman" pitchFamily="18" charset="0"/>
              </a:rPr>
              <a:t>platform</a:t>
            </a:r>
            <a:endParaRPr lang="pt-BR" sz="2600" b="0" dirty="0">
              <a:latin typeface="Times New Roman" pitchFamily="18" charset="0"/>
              <a:cs typeface="Times New Roman" pitchFamily="18" charset="0"/>
            </a:endParaRPr>
          </a:p>
          <a:p>
            <a:pPr lvl="0"/>
            <a:r>
              <a:rPr lang="pt-BR" sz="2600" b="0" dirty="0" smtClean="0">
                <a:latin typeface="Times New Roman" pitchFamily="18" charset="0"/>
                <a:cs typeface="Times New Roman" pitchFamily="18" charset="0"/>
              </a:rPr>
              <a:t> - Lançamento</a:t>
            </a:r>
            <a:r>
              <a:rPr lang="pt-BR" sz="2600" b="0" dirty="0">
                <a:latin typeface="Times New Roman" pitchFamily="18" charset="0"/>
                <a:cs typeface="Times New Roman" pitchFamily="18" charset="0"/>
              </a:rPr>
              <a:t>: 14 setembro 2016; há 2 anos</a:t>
            </a:r>
          </a:p>
          <a:p>
            <a:pPr lvl="0"/>
            <a:r>
              <a:rPr lang="pt-BR" sz="2600" b="0" dirty="0" smtClean="0">
                <a:latin typeface="Times New Roman" pitchFamily="18" charset="0"/>
                <a:cs typeface="Times New Roman" pitchFamily="18" charset="0"/>
              </a:rPr>
              <a:t> - Versão </a:t>
            </a:r>
            <a:r>
              <a:rPr lang="pt-BR" sz="2600" b="0" dirty="0">
                <a:latin typeface="Times New Roman" pitchFamily="18" charset="0"/>
                <a:cs typeface="Times New Roman" pitchFamily="18" charset="0"/>
              </a:rPr>
              <a:t>estável: 7.1.4 (18 dezembro 2018; há 3 mês)</a:t>
            </a:r>
          </a:p>
          <a:p>
            <a:pPr lvl="0"/>
            <a:r>
              <a:rPr lang="pt-BR" sz="2600" b="0" dirty="0" smtClean="0">
                <a:latin typeface="Times New Roman" pitchFamily="18" charset="0"/>
                <a:cs typeface="Times New Roman" pitchFamily="18" charset="0"/>
              </a:rPr>
              <a:t> - Versão </a:t>
            </a:r>
            <a:r>
              <a:rPr lang="pt-BR" sz="2600" b="0" dirty="0">
                <a:latin typeface="Times New Roman" pitchFamily="18" charset="0"/>
                <a:cs typeface="Times New Roman" pitchFamily="18" charset="0"/>
              </a:rPr>
              <a:t>em teste: 7.2.0-beta.2 (11 dezembro </a:t>
            </a:r>
            <a:r>
              <a:rPr lang="pt-BR" sz="2600" b="0" dirty="0" smtClean="0">
                <a:latin typeface="Times New Roman" pitchFamily="18" charset="0"/>
                <a:cs typeface="Times New Roman" pitchFamily="18" charset="0"/>
              </a:rPr>
              <a:t>2018)</a:t>
            </a:r>
            <a:endParaRPr lang="pt-BR" sz="2600" b="0" dirty="0">
              <a:latin typeface="Times New Roman" pitchFamily="18" charset="0"/>
              <a:cs typeface="Times New Roman" pitchFamily="18" charset="0"/>
            </a:endParaRPr>
          </a:p>
          <a:p>
            <a:pPr lvl="0"/>
            <a:r>
              <a:rPr lang="pt-BR" sz="2600" b="0" dirty="0" smtClean="0">
                <a:latin typeface="Times New Roman" pitchFamily="18" charset="0"/>
                <a:cs typeface="Times New Roman" pitchFamily="18" charset="0"/>
              </a:rPr>
              <a:t> - Desenvolvedor</a:t>
            </a:r>
            <a:r>
              <a:rPr lang="pt-BR" sz="2600" b="0" dirty="0">
                <a:latin typeface="Times New Roman" pitchFamily="18" charset="0"/>
                <a:cs typeface="Times New Roman" pitchFamily="18" charset="0"/>
              </a:rPr>
              <a:t>: Google/ </a:t>
            </a:r>
            <a:r>
              <a:rPr lang="pt-BR" sz="2600" b="0" dirty="0" err="1">
                <a:latin typeface="Times New Roman" pitchFamily="18" charset="0"/>
                <a:cs typeface="Times New Roman" pitchFamily="18" charset="0"/>
              </a:rPr>
              <a:t>Misko</a:t>
            </a:r>
            <a:r>
              <a:rPr lang="pt-BR" sz="2600" b="0" dirty="0">
                <a:latin typeface="Times New Roman" pitchFamily="18" charset="0"/>
                <a:cs typeface="Times New Roman" pitchFamily="18" charset="0"/>
              </a:rPr>
              <a:t> </a:t>
            </a:r>
            <a:r>
              <a:rPr lang="pt-BR" sz="2600" b="0" dirty="0" err="1">
                <a:latin typeface="Times New Roman" pitchFamily="18" charset="0"/>
                <a:cs typeface="Times New Roman" pitchFamily="18" charset="0"/>
              </a:rPr>
              <a:t>Hevery</a:t>
            </a:r>
            <a:endParaRPr lang="pt-BR" sz="2600" b="0" dirty="0">
              <a:latin typeface="Times New Roman" pitchFamily="18" charset="0"/>
              <a:cs typeface="Times New Roman" pitchFamily="18" charset="0"/>
            </a:endParaRPr>
          </a:p>
          <a:p>
            <a:pPr algn="just">
              <a:lnSpc>
                <a:spcPct val="120000"/>
              </a:lnSpc>
            </a:pPr>
            <a:endParaRPr lang="pt-BR" sz="2600" u="sng" dirty="0" smtClean="0">
              <a:latin typeface="Times New Roman" pitchFamily="18" charset="0"/>
              <a:cs typeface="Times New Roman" pitchFamily="18" charset="0"/>
            </a:endParaRPr>
          </a:p>
          <a:p>
            <a:endParaRPr lang="pt-BR" sz="2600" dirty="0">
              <a:latin typeface="Times New Roman" panose="02020603050405020304" pitchFamily="18" charset="0"/>
              <a:cs typeface="Times New Roman" panose="02020603050405020304" pitchFamily="18" charset="0"/>
            </a:endParaRPr>
          </a:p>
          <a:p>
            <a:endParaRPr lang="pt-BR" sz="2600" dirty="0">
              <a:latin typeface="Times New Roman" panose="02020603050405020304" pitchFamily="18" charset="0"/>
              <a:cs typeface="Times New Roman" panose="02020603050405020304" pitchFamily="18" charset="0"/>
            </a:endParaRPr>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17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700" dirty="0" smtClean="0"/>
              <a:t>Modules - @</a:t>
            </a:r>
            <a:r>
              <a:rPr lang="pt-BR" sz="2700" cap="none" dirty="0" err="1" smtClean="0"/>
              <a:t>ng</a:t>
            </a:r>
            <a:r>
              <a:rPr lang="pt-BR" sz="2700" dirty="0" err="1" smtClean="0"/>
              <a:t>M</a:t>
            </a:r>
            <a:r>
              <a:rPr lang="pt-BR" sz="2700" cap="none" dirty="0" err="1" smtClean="0"/>
              <a:t>odule</a:t>
            </a:r>
            <a:r>
              <a:rPr lang="pt-BR" sz="2700" dirty="0" smtClean="0"/>
              <a:t> </a:t>
            </a:r>
            <a:endParaRPr lang="pt-BR" sz="2700" dirty="0"/>
          </a:p>
        </p:txBody>
      </p:sp>
      <p:sp>
        <p:nvSpPr>
          <p:cNvPr id="3" name="Espaço Reservado para Conteúdo 2"/>
          <p:cNvSpPr>
            <a:spLocks noGrp="1"/>
          </p:cNvSpPr>
          <p:nvPr>
            <p:ph idx="1"/>
          </p:nvPr>
        </p:nvSpPr>
        <p:spPr>
          <a:xfrm>
            <a:off x="251520" y="1844824"/>
            <a:ext cx="8496944" cy="5263836"/>
          </a:xfrm>
        </p:spPr>
        <p:txBody>
          <a:bodyPr>
            <a:noAutofit/>
          </a:bodyPr>
          <a:lstStyle/>
          <a:p>
            <a:pPr marL="457200" indent="-457200" algn="just">
              <a:buFont typeface="Arial" panose="020B0604020202020204" pitchFamily="34" charset="0"/>
              <a:buChar char="•"/>
            </a:pPr>
            <a:r>
              <a:rPr lang="pt-BR" sz="2600" dirty="0" smtClean="0">
                <a:latin typeface="Times New Roman" pitchFamily="18" charset="0"/>
                <a:cs typeface="Times New Roman" pitchFamily="18" charset="0"/>
              </a:rPr>
              <a:t> </a:t>
            </a:r>
            <a:r>
              <a:rPr lang="pt-BR" sz="2600" dirty="0" err="1" smtClean="0">
                <a:latin typeface="Times New Roman" pitchFamily="18" charset="0"/>
                <a:cs typeface="Times New Roman" pitchFamily="18" charset="0"/>
              </a:rPr>
              <a:t>Imports</a:t>
            </a:r>
            <a:r>
              <a:rPr lang="pt-BR" sz="2600" dirty="0" smtClean="0">
                <a:latin typeface="Times New Roman" pitchFamily="18" charset="0"/>
                <a:cs typeface="Times New Roman" pitchFamily="18" charset="0"/>
              </a:rPr>
              <a:t> </a:t>
            </a:r>
            <a:r>
              <a:rPr lang="pt-BR" sz="2600" b="0" dirty="0" smtClean="0">
                <a:latin typeface="Times New Roman" pitchFamily="18" charset="0"/>
                <a:cs typeface="Times New Roman" pitchFamily="18" charset="0"/>
              </a:rPr>
              <a:t>-</a:t>
            </a:r>
            <a:r>
              <a:rPr lang="pt-BR" sz="2600" dirty="0" smtClean="0">
                <a:latin typeface="Times New Roman" pitchFamily="18" charset="0"/>
                <a:cs typeface="Times New Roman" pitchFamily="18" charset="0"/>
              </a:rPr>
              <a:t> </a:t>
            </a:r>
            <a:r>
              <a:rPr lang="pt-BR" sz="2600" b="0" dirty="0" err="1" smtClean="0">
                <a:latin typeface="Times New Roman" pitchFamily="18" charset="0"/>
                <a:cs typeface="Times New Roman" pitchFamily="18" charset="0"/>
              </a:rPr>
              <a:t>Imports</a:t>
            </a:r>
            <a:r>
              <a:rPr lang="pt-BR" sz="2600" b="0" dirty="0" smtClean="0">
                <a:latin typeface="Times New Roman" pitchFamily="18" charset="0"/>
                <a:cs typeface="Times New Roman" pitchFamily="18" charset="0"/>
              </a:rPr>
              <a:t> </a:t>
            </a:r>
            <a:r>
              <a:rPr lang="pt-BR" sz="2600" b="0" dirty="0">
                <a:latin typeface="Times New Roman" pitchFamily="18" charset="0"/>
                <a:cs typeface="Times New Roman" pitchFamily="18" charset="0"/>
              </a:rPr>
              <a:t>são responsáveis por tornar as declarações exportadas de outros módulos disponíveis para o módulo atual. </a:t>
            </a:r>
            <a:endParaRPr lang="pt-BR" sz="2600" b="0" dirty="0" smtClean="0">
              <a:latin typeface="Times New Roman" pitchFamily="18" charset="0"/>
              <a:cs typeface="Times New Roman" pitchFamily="18" charset="0"/>
            </a:endParaRPr>
          </a:p>
          <a:p>
            <a:pPr marL="457200" indent="-457200" algn="just">
              <a:buFont typeface="Arial" panose="020B0604020202020204" pitchFamily="34" charset="0"/>
              <a:buChar char="•"/>
            </a:pPr>
            <a:r>
              <a:rPr lang="pt-BR" sz="2600" dirty="0" err="1" smtClean="0">
                <a:latin typeface="Times New Roman" pitchFamily="18" charset="0"/>
                <a:cs typeface="Times New Roman" pitchFamily="18" charset="0"/>
              </a:rPr>
              <a:t>Declarations</a:t>
            </a:r>
            <a:r>
              <a:rPr lang="pt-BR" sz="2600" dirty="0">
                <a:latin typeface="Times New Roman" pitchFamily="18" charset="0"/>
                <a:cs typeface="Times New Roman" pitchFamily="18" charset="0"/>
              </a:rPr>
              <a:t> </a:t>
            </a:r>
            <a:r>
              <a:rPr lang="pt-BR" sz="2600" b="0" dirty="0" smtClean="0">
                <a:latin typeface="Times New Roman" pitchFamily="18" charset="0"/>
                <a:cs typeface="Times New Roman" pitchFamily="18" charset="0"/>
              </a:rPr>
              <a:t>-</a:t>
            </a:r>
            <a:r>
              <a:rPr lang="pt-BR" sz="2600" dirty="0" smtClean="0">
                <a:latin typeface="Times New Roman" pitchFamily="18" charset="0"/>
                <a:cs typeface="Times New Roman" pitchFamily="18" charset="0"/>
              </a:rPr>
              <a:t> </a:t>
            </a:r>
            <a:r>
              <a:rPr lang="pt-BR" sz="2600" b="0" dirty="0" smtClean="0">
                <a:latin typeface="Times New Roman" pitchFamily="18" charset="0"/>
                <a:cs typeface="Times New Roman" pitchFamily="18" charset="0"/>
              </a:rPr>
              <a:t>Em </a:t>
            </a:r>
            <a:r>
              <a:rPr lang="pt-BR" sz="2600" b="0" dirty="0" err="1">
                <a:latin typeface="Times New Roman" pitchFamily="18" charset="0"/>
                <a:cs typeface="Times New Roman" pitchFamily="18" charset="0"/>
              </a:rPr>
              <a:t>declarations</a:t>
            </a:r>
            <a:r>
              <a:rPr lang="pt-BR" sz="2600" b="0" dirty="0">
                <a:latin typeface="Times New Roman" pitchFamily="18" charset="0"/>
                <a:cs typeface="Times New Roman" pitchFamily="18" charset="0"/>
              </a:rPr>
              <a:t>, incluímos todos os Componentes, diretivas, </a:t>
            </a:r>
            <a:r>
              <a:rPr lang="pt-BR" sz="2600" b="0" dirty="0" err="1">
                <a:latin typeface="Times New Roman" pitchFamily="18" charset="0"/>
                <a:cs typeface="Times New Roman" pitchFamily="18" charset="0"/>
              </a:rPr>
              <a:t>pipes</a:t>
            </a:r>
            <a:r>
              <a:rPr lang="pt-BR" sz="2600" b="0" dirty="0">
                <a:latin typeface="Times New Roman" pitchFamily="18" charset="0"/>
                <a:cs typeface="Times New Roman" pitchFamily="18" charset="0"/>
              </a:rPr>
              <a:t> que serão usados pelo módulo atual</a:t>
            </a:r>
            <a:r>
              <a:rPr lang="pt-BR" sz="2600" b="0" dirty="0" smtClean="0">
                <a:latin typeface="Times New Roman" pitchFamily="18" charset="0"/>
                <a:cs typeface="Times New Roman" pitchFamily="18" charset="0"/>
              </a:rPr>
              <a:t>.</a:t>
            </a:r>
          </a:p>
          <a:p>
            <a:pPr marL="457200" indent="-457200" algn="just">
              <a:buFont typeface="Arial" panose="020B0604020202020204" pitchFamily="34" charset="0"/>
              <a:buChar char="•"/>
            </a:pPr>
            <a:r>
              <a:rPr lang="pt-BR" sz="2600" dirty="0" err="1" smtClean="0">
                <a:latin typeface="Times New Roman" pitchFamily="18" charset="0"/>
                <a:cs typeface="Times New Roman" pitchFamily="18" charset="0"/>
              </a:rPr>
              <a:t>Providers</a:t>
            </a:r>
            <a:r>
              <a:rPr lang="pt-BR" sz="2600" dirty="0" smtClean="0">
                <a:latin typeface="Times New Roman" pitchFamily="18" charset="0"/>
                <a:cs typeface="Times New Roman" pitchFamily="18" charset="0"/>
              </a:rPr>
              <a:t> </a:t>
            </a:r>
            <a:r>
              <a:rPr lang="pt-BR" sz="2600" b="0" dirty="0" smtClean="0">
                <a:latin typeface="Times New Roman" pitchFamily="18" charset="0"/>
                <a:cs typeface="Times New Roman" pitchFamily="18" charset="0"/>
              </a:rPr>
              <a:t>- Qualquer </a:t>
            </a:r>
            <a:r>
              <a:rPr lang="pt-BR" sz="2600" b="0" dirty="0">
                <a:latin typeface="Times New Roman" pitchFamily="18" charset="0"/>
                <a:cs typeface="Times New Roman" pitchFamily="18" charset="0"/>
              </a:rPr>
              <a:t>tipo de serviço, incluímos em </a:t>
            </a:r>
            <a:r>
              <a:rPr lang="pt-BR" sz="2600" b="0" dirty="0" err="1">
                <a:latin typeface="Times New Roman" pitchFamily="18" charset="0"/>
                <a:cs typeface="Times New Roman" pitchFamily="18" charset="0"/>
              </a:rPr>
              <a:t>providers</a:t>
            </a:r>
            <a:r>
              <a:rPr lang="pt-BR" sz="2600" b="0" dirty="0">
                <a:latin typeface="Times New Roman" pitchFamily="18" charset="0"/>
                <a:cs typeface="Times New Roman" pitchFamily="18" charset="0"/>
              </a:rPr>
              <a:t> para que assim possa ser injetado e utilizado pelos componentes do módulo atual através da injeção de dependência.</a:t>
            </a:r>
          </a:p>
          <a:p>
            <a:pPr algn="just">
              <a:lnSpc>
                <a:spcPct val="120000"/>
              </a:lnSpc>
            </a:pPr>
            <a:endParaRPr lang="pt-BR" b="0" dirty="0" smtClean="0">
              <a:latin typeface="Times New Roman" pitchFamily="18" charset="0"/>
              <a:cs typeface="Times New Roman" pitchFamily="18" charset="0"/>
            </a:endParaRPr>
          </a:p>
          <a:p>
            <a:pPr algn="just">
              <a:lnSpc>
                <a:spcPct val="120000"/>
              </a:lnSpc>
            </a:pPr>
            <a:endParaRPr lang="pt-BR" sz="2600" b="0" dirty="0" smtClean="0">
              <a:latin typeface="Times New Roman" pitchFamily="18" charset="0"/>
              <a:cs typeface="Times New Roman" pitchFamily="18" charset="0"/>
            </a:endParaRPr>
          </a:p>
          <a:p>
            <a:pPr algn="just">
              <a:lnSpc>
                <a:spcPct val="120000"/>
              </a:lnSpc>
            </a:pPr>
            <a:endParaRPr lang="pt-BR" sz="2600" dirty="0" smtClean="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937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628" b="10778"/>
          <a:stretch/>
        </p:blipFill>
        <p:spPr bwMode="auto">
          <a:xfrm>
            <a:off x="2411760" y="3595559"/>
            <a:ext cx="6530277" cy="3259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ítulo 1"/>
          <p:cNvSpPr>
            <a:spLocks noGrp="1"/>
          </p:cNvSpPr>
          <p:nvPr>
            <p:ph type="title"/>
          </p:nvPr>
        </p:nvSpPr>
        <p:spPr>
          <a:xfrm>
            <a:off x="179513" y="323403"/>
            <a:ext cx="7704856" cy="903630"/>
          </a:xfrm>
        </p:spPr>
        <p:txBody>
          <a:bodyPr>
            <a:noAutofit/>
          </a:bodyPr>
          <a:lstStyle/>
          <a:p>
            <a:r>
              <a:rPr lang="pt-BR" sz="2700" dirty="0" smtClean="0"/>
              <a:t>diretivas</a:t>
            </a:r>
            <a:endParaRPr lang="pt-BR" sz="2700" dirty="0"/>
          </a:p>
        </p:txBody>
      </p:sp>
      <p:sp>
        <p:nvSpPr>
          <p:cNvPr id="3" name="Espaço Reservado para Conteúdo 2"/>
          <p:cNvSpPr>
            <a:spLocks noGrp="1"/>
          </p:cNvSpPr>
          <p:nvPr>
            <p:ph idx="1"/>
          </p:nvPr>
        </p:nvSpPr>
        <p:spPr>
          <a:xfrm>
            <a:off x="251521" y="1594164"/>
            <a:ext cx="8550138" cy="3788678"/>
          </a:xfrm>
        </p:spPr>
        <p:txBody>
          <a:bodyPr>
            <a:noAutofit/>
          </a:bodyPr>
          <a:lstStyle/>
          <a:p>
            <a:pPr algn="just">
              <a:lnSpc>
                <a:spcPct val="120000"/>
              </a:lnSpc>
            </a:pPr>
            <a:r>
              <a:rPr lang="pt-BR" sz="2600" b="0" dirty="0">
                <a:latin typeface="Times New Roman" pitchFamily="18" charset="0"/>
                <a:cs typeface="Times New Roman" pitchFamily="18" charset="0"/>
              </a:rPr>
              <a:t>Você pode definir suas próprias diretivas para anexar um comportamento personalizado aos elementos no DOM. As opções fornecem </a:t>
            </a:r>
            <a:r>
              <a:rPr lang="pt-BR" sz="2600" b="0" dirty="0" err="1">
                <a:latin typeface="Times New Roman" pitchFamily="18" charset="0"/>
                <a:cs typeface="Times New Roman" pitchFamily="18" charset="0"/>
              </a:rPr>
              <a:t>metadados</a:t>
            </a:r>
            <a:r>
              <a:rPr lang="pt-BR" sz="2600" b="0" dirty="0">
                <a:latin typeface="Times New Roman" pitchFamily="18" charset="0"/>
                <a:cs typeface="Times New Roman" pitchFamily="18" charset="0"/>
              </a:rPr>
              <a:t> de configuração que determinam como a diretiva deve ser processada, instanciada e usada no tempo de </a:t>
            </a:r>
            <a:r>
              <a:rPr lang="pt-BR" sz="2600" b="0" dirty="0" smtClean="0">
                <a:latin typeface="Times New Roman" pitchFamily="18" charset="0"/>
                <a:cs typeface="Times New Roman" pitchFamily="18" charset="0"/>
              </a:rPr>
              <a:t>execução.</a:t>
            </a: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937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700" dirty="0" err="1" smtClean="0"/>
              <a:t>Components</a:t>
            </a:r>
            <a:r>
              <a:rPr lang="pt-BR" sz="2700" dirty="0" smtClean="0"/>
              <a:t> / </a:t>
            </a:r>
            <a:r>
              <a:rPr lang="pt-BR" sz="2700" dirty="0" err="1" smtClean="0"/>
              <a:t>Router</a:t>
            </a:r>
            <a:endParaRPr lang="pt-BR" sz="2700" dirty="0"/>
          </a:p>
        </p:txBody>
      </p:sp>
      <p:sp>
        <p:nvSpPr>
          <p:cNvPr id="3" name="Espaço Reservado para Conteúdo 2"/>
          <p:cNvSpPr>
            <a:spLocks noGrp="1"/>
          </p:cNvSpPr>
          <p:nvPr>
            <p:ph idx="1"/>
          </p:nvPr>
        </p:nvSpPr>
        <p:spPr>
          <a:xfrm>
            <a:off x="251520" y="1700808"/>
            <a:ext cx="8568952" cy="4392488"/>
          </a:xfrm>
        </p:spPr>
        <p:txBody>
          <a:bodyPr>
            <a:noAutofit/>
          </a:bodyPr>
          <a:lstStyle/>
          <a:p>
            <a:pPr algn="just"/>
            <a:r>
              <a:rPr lang="pt-BR" sz="2600" dirty="0" err="1">
                <a:latin typeface="Times New Roman" panose="02020603050405020304" pitchFamily="18" charset="0"/>
                <a:cs typeface="Times New Roman" pitchFamily="18" charset="0"/>
              </a:rPr>
              <a:t>Components</a:t>
            </a:r>
            <a:endParaRPr lang="pt-BR" sz="2600" dirty="0">
              <a:latin typeface="Times New Roman" pitchFamily="18" charset="0"/>
              <a:cs typeface="Times New Roman" pitchFamily="18" charset="0"/>
            </a:endParaRPr>
          </a:p>
          <a:p>
            <a:pPr algn="just"/>
            <a:r>
              <a:rPr lang="pt-BR" sz="2600" b="0" dirty="0" smtClean="0">
                <a:latin typeface="Times New Roman" pitchFamily="18" charset="0"/>
                <a:cs typeface="Times New Roman" pitchFamily="18" charset="0"/>
              </a:rPr>
              <a:t>Fornece </a:t>
            </a:r>
            <a:r>
              <a:rPr lang="pt-BR" sz="2600" b="0" dirty="0" err="1">
                <a:latin typeface="Times New Roman" pitchFamily="18" charset="0"/>
                <a:cs typeface="Times New Roman" pitchFamily="18" charset="0"/>
              </a:rPr>
              <a:t>metadados</a:t>
            </a:r>
            <a:r>
              <a:rPr lang="pt-BR" sz="2600" b="0" dirty="0">
                <a:latin typeface="Times New Roman" pitchFamily="18" charset="0"/>
                <a:cs typeface="Times New Roman" pitchFamily="18" charset="0"/>
              </a:rPr>
              <a:t> de configuração que determinam como o componente deve ser processado, instanciado e usado em tempo de execução</a:t>
            </a:r>
            <a:r>
              <a:rPr lang="pt-BR" sz="2600" b="0" dirty="0" smtClean="0">
                <a:latin typeface="Times New Roman" pitchFamily="18" charset="0"/>
                <a:cs typeface="Times New Roman" pitchFamily="18" charset="0"/>
              </a:rPr>
              <a:t>.</a:t>
            </a:r>
          </a:p>
          <a:p>
            <a:pPr algn="just"/>
            <a:endParaRPr lang="pt-BR" sz="1050" b="0" dirty="0">
              <a:latin typeface="Times New Roman" pitchFamily="18" charset="0"/>
              <a:cs typeface="Times New Roman" pitchFamily="18" charset="0"/>
            </a:endParaRPr>
          </a:p>
          <a:p>
            <a:pPr algn="just"/>
            <a:r>
              <a:rPr lang="pt-BR" sz="2600" dirty="0" err="1">
                <a:latin typeface="Times New Roman" pitchFamily="18" charset="0"/>
                <a:cs typeface="Times New Roman" pitchFamily="18" charset="0"/>
              </a:rPr>
              <a:t>Router</a:t>
            </a:r>
            <a:endParaRPr lang="pt-BR" sz="2600" dirty="0">
              <a:latin typeface="Times New Roman" pitchFamily="18" charset="0"/>
              <a:cs typeface="Times New Roman" pitchFamily="18" charset="0"/>
            </a:endParaRPr>
          </a:p>
          <a:p>
            <a:pPr algn="just"/>
            <a:r>
              <a:rPr lang="pt-BR" sz="2600" b="0" dirty="0" smtClean="0">
                <a:latin typeface="Times New Roman" pitchFamily="18" charset="0"/>
                <a:cs typeface="Times New Roman" pitchFamily="18" charset="0"/>
              </a:rPr>
              <a:t>Define </a:t>
            </a:r>
            <a:r>
              <a:rPr lang="pt-BR" sz="2600" b="0" dirty="0">
                <a:latin typeface="Times New Roman" pitchFamily="18" charset="0"/>
                <a:cs typeface="Times New Roman" pitchFamily="18" charset="0"/>
              </a:rPr>
              <a:t>o objeto </a:t>
            </a:r>
            <a:r>
              <a:rPr lang="pt-BR" sz="2600" b="0" dirty="0" err="1">
                <a:latin typeface="Times New Roman" pitchFamily="18" charset="0"/>
                <a:cs typeface="Times New Roman" pitchFamily="18" charset="0"/>
              </a:rPr>
              <a:t>Route</a:t>
            </a:r>
            <a:r>
              <a:rPr lang="pt-BR" sz="2600" b="0" dirty="0">
                <a:latin typeface="Times New Roman" pitchFamily="18" charset="0"/>
                <a:cs typeface="Times New Roman" pitchFamily="18" charset="0"/>
              </a:rPr>
              <a:t> que mapeia um caminho de URL para um componente e a diretiva </a:t>
            </a:r>
            <a:r>
              <a:rPr lang="pt-BR" sz="2600" b="0" dirty="0" err="1">
                <a:latin typeface="Times New Roman" pitchFamily="18" charset="0"/>
                <a:cs typeface="Times New Roman" pitchFamily="18" charset="0"/>
              </a:rPr>
              <a:t>RouterOutlet</a:t>
            </a:r>
            <a:r>
              <a:rPr lang="pt-BR" sz="2600" b="0" dirty="0">
                <a:latin typeface="Times New Roman" pitchFamily="18" charset="0"/>
                <a:cs typeface="Times New Roman" pitchFamily="18" charset="0"/>
              </a:rPr>
              <a:t> que você usa para colocar uma exibição roteada em um modelo, bem como uma API completa para configurar, consultar e controlar o estado do roteador. </a:t>
            </a:r>
          </a:p>
          <a:p>
            <a:pPr algn="just">
              <a:lnSpc>
                <a:spcPct val="120000"/>
              </a:lnSpc>
            </a:pPr>
            <a:r>
              <a:rPr lang="pt-BR" sz="2600" b="0" dirty="0" smtClean="0">
                <a:latin typeface="Times New Roman" pitchFamily="18" charset="0"/>
                <a:cs typeface="Times New Roman" pitchFamily="18" charset="0"/>
              </a:rPr>
              <a:t>.</a:t>
            </a: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015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700" dirty="0" smtClean="0"/>
              <a:t>Angular </a:t>
            </a:r>
            <a:r>
              <a:rPr lang="pt-BR" sz="2700" dirty="0" err="1" smtClean="0"/>
              <a:t>bindings</a:t>
            </a:r>
            <a:endParaRPr lang="pt-BR" sz="2700" dirty="0"/>
          </a:p>
        </p:txBody>
      </p:sp>
      <p:sp>
        <p:nvSpPr>
          <p:cNvPr id="3" name="Espaço Reservado para Conteúdo 2"/>
          <p:cNvSpPr>
            <a:spLocks noGrp="1"/>
          </p:cNvSpPr>
          <p:nvPr>
            <p:ph idx="1"/>
          </p:nvPr>
        </p:nvSpPr>
        <p:spPr>
          <a:xfrm>
            <a:off x="611560" y="1772816"/>
            <a:ext cx="7894973" cy="4320480"/>
          </a:xfrm>
        </p:spPr>
        <p:txBody>
          <a:bodyPr>
            <a:noAutofit/>
          </a:bodyPr>
          <a:lstStyle/>
          <a:p>
            <a:pPr algn="just">
              <a:lnSpc>
                <a:spcPct val="120000"/>
              </a:lnSpc>
            </a:pPr>
            <a:endParaRPr lang="pt-BR" sz="2600" b="0" dirty="0" smtClean="0">
              <a:latin typeface="Times New Roman" pitchFamily="18" charset="0"/>
              <a:cs typeface="Times New Roman" pitchFamily="18" charset="0"/>
            </a:endParaRPr>
          </a:p>
          <a:p>
            <a:pPr algn="just">
              <a:lnSpc>
                <a:spcPct val="120000"/>
              </a:lnSpc>
            </a:pPr>
            <a:endParaRPr lang="pt-BR" sz="2600" b="0" dirty="0" smtClean="0">
              <a:latin typeface="Times New Roman" pitchFamily="18" charset="0"/>
              <a:cs typeface="Times New Roman" pitchFamily="18" charset="0"/>
            </a:endParaRPr>
          </a:p>
          <a:p>
            <a:pPr algn="just">
              <a:lnSpc>
                <a:spcPct val="120000"/>
              </a:lnSpc>
            </a:pPr>
            <a:r>
              <a:rPr lang="pt-BR" sz="2600" b="0" dirty="0" smtClean="0">
                <a:latin typeface="Times New Roman" pitchFamily="18" charset="0"/>
                <a:cs typeface="Times New Roman" pitchFamily="18" charset="0"/>
              </a:rPr>
              <a:t>.</a:t>
            </a: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5" y="1594164"/>
            <a:ext cx="8218667" cy="451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028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700" dirty="0" err="1" smtClean="0"/>
              <a:t>Two-way</a:t>
            </a:r>
            <a:r>
              <a:rPr lang="pt-BR" sz="2700" dirty="0" smtClean="0"/>
              <a:t> data </a:t>
            </a:r>
            <a:r>
              <a:rPr lang="pt-BR" sz="2700" dirty="0" err="1" smtClean="0"/>
              <a:t>binding</a:t>
            </a:r>
            <a:endParaRPr lang="pt-BR" sz="27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p:cNvSpPr txBox="1">
            <a:spLocks/>
          </p:cNvSpPr>
          <p:nvPr/>
        </p:nvSpPr>
        <p:spPr>
          <a:xfrm>
            <a:off x="251520" y="1916832"/>
            <a:ext cx="8280920" cy="122413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r>
              <a:rPr lang="pt-BR" sz="2600" b="0" dirty="0" smtClean="0">
                <a:latin typeface="Times New Roman" panose="02020603050405020304" pitchFamily="18" charset="0"/>
                <a:cs typeface="Times New Roman" panose="02020603050405020304" pitchFamily="18" charset="0"/>
              </a:rPr>
              <a:t>Antes </a:t>
            </a:r>
            <a:r>
              <a:rPr lang="pt-BR" sz="2600" b="0" dirty="0">
                <a:latin typeface="Times New Roman" panose="02020603050405020304" pitchFamily="18" charset="0"/>
                <a:cs typeface="Times New Roman" panose="02020603050405020304" pitchFamily="18" charset="0"/>
              </a:rPr>
              <a:t>de </a:t>
            </a:r>
            <a:r>
              <a:rPr lang="pt-BR" sz="2600" b="0" dirty="0" smtClean="0">
                <a:latin typeface="Times New Roman" panose="02020603050405020304" pitchFamily="18" charset="0"/>
                <a:cs typeface="Times New Roman" panose="02020603050405020304" pitchFamily="18" charset="0"/>
              </a:rPr>
              <a:t>criarmos um </a:t>
            </a:r>
            <a:r>
              <a:rPr lang="pt-BR" sz="2600" b="0" dirty="0">
                <a:latin typeface="Times New Roman" panose="02020603050405020304" pitchFamily="18" charset="0"/>
                <a:cs typeface="Times New Roman" panose="02020603050405020304" pitchFamily="18" charset="0"/>
              </a:rPr>
              <a:t>componente utilizando um </a:t>
            </a:r>
            <a:r>
              <a:rPr lang="pt-BR" sz="2600" b="0" dirty="0" err="1">
                <a:latin typeface="Times New Roman" panose="02020603050405020304" pitchFamily="18" charset="0"/>
                <a:cs typeface="Times New Roman" panose="02020603050405020304" pitchFamily="18" charset="0"/>
              </a:rPr>
              <a:t>two-way</a:t>
            </a:r>
            <a:r>
              <a:rPr lang="pt-BR" sz="2600" b="0" dirty="0">
                <a:latin typeface="Times New Roman" panose="02020603050405020304" pitchFamily="18" charset="0"/>
                <a:cs typeface="Times New Roman" panose="02020603050405020304" pitchFamily="18" charset="0"/>
              </a:rPr>
              <a:t> data </a:t>
            </a:r>
            <a:r>
              <a:rPr lang="pt-BR" sz="2600" b="0" dirty="0" err="1">
                <a:latin typeface="Times New Roman" panose="02020603050405020304" pitchFamily="18" charset="0"/>
                <a:cs typeface="Times New Roman" panose="02020603050405020304" pitchFamily="18" charset="0"/>
              </a:rPr>
              <a:t>binding</a:t>
            </a:r>
            <a:r>
              <a:rPr lang="pt-BR" sz="2600" b="0" dirty="0">
                <a:latin typeface="Times New Roman" panose="02020603050405020304" pitchFamily="18" charset="0"/>
                <a:cs typeface="Times New Roman" panose="02020603050405020304" pitchFamily="18" charset="0"/>
              </a:rPr>
              <a:t>, devemos importar em nosso </a:t>
            </a:r>
            <a:r>
              <a:rPr lang="pt-BR" sz="2600" b="0" dirty="0" err="1">
                <a:latin typeface="Times New Roman" panose="02020603050405020304" pitchFamily="18" charset="0"/>
                <a:cs typeface="Times New Roman" panose="02020603050405020304" pitchFamily="18" charset="0"/>
              </a:rPr>
              <a:t>app.module</a:t>
            </a:r>
            <a:r>
              <a:rPr lang="pt-BR" sz="2600" b="0" dirty="0">
                <a:latin typeface="Times New Roman" panose="02020603050405020304" pitchFamily="18" charset="0"/>
                <a:cs typeface="Times New Roman" panose="02020603050405020304" pitchFamily="18" charset="0"/>
              </a:rPr>
              <a:t> o Módulo </a:t>
            </a:r>
            <a:r>
              <a:rPr lang="pt-BR" sz="2600" b="0" dirty="0" err="1">
                <a:latin typeface="Times New Roman" panose="02020603050405020304" pitchFamily="18" charset="0"/>
                <a:cs typeface="Times New Roman" panose="02020603050405020304" pitchFamily="18" charset="0"/>
              </a:rPr>
              <a:t>FormsModule</a:t>
            </a:r>
            <a:r>
              <a:rPr lang="pt-BR" sz="2600" b="0" dirty="0">
                <a:latin typeface="Times New Roman" panose="02020603050405020304" pitchFamily="18" charset="0"/>
                <a:cs typeface="Times New Roman" panose="02020603050405020304" pitchFamily="18" charset="0"/>
              </a:rPr>
              <a:t>.</a:t>
            </a:r>
            <a:endParaRPr lang="pt-BR" sz="2600" dirty="0"/>
          </a:p>
        </p:txBody>
      </p:sp>
      <p:sp>
        <p:nvSpPr>
          <p:cNvPr id="9" name="CaixaDeTexto 8"/>
          <p:cNvSpPr txBox="1"/>
          <p:nvPr/>
        </p:nvSpPr>
        <p:spPr>
          <a:xfrm>
            <a:off x="526693" y="3501008"/>
            <a:ext cx="8005747" cy="369332"/>
          </a:xfrm>
          <a:prstGeom prst="rect">
            <a:avLst/>
          </a:prstGeom>
          <a:solidFill>
            <a:schemeClr val="tx1">
              <a:lumMod val="95000"/>
              <a:lumOff val="5000"/>
            </a:schemeClr>
          </a:solidFill>
        </p:spPr>
        <p:txBody>
          <a:bodyPr wrap="square" rtlCol="0">
            <a:spAutoFit/>
          </a:bodyPr>
          <a:lstStyle/>
          <a:p>
            <a:r>
              <a:rPr lang="en-US" dirty="0">
                <a:solidFill>
                  <a:schemeClr val="tx2">
                    <a:lumMod val="75000"/>
                  </a:schemeClr>
                </a:solidFill>
              </a:rPr>
              <a:t>import</a:t>
            </a:r>
            <a:r>
              <a:rPr lang="en-US" dirty="0">
                <a:solidFill>
                  <a:schemeClr val="bg1"/>
                </a:solidFill>
              </a:rPr>
              <a:t> { </a:t>
            </a:r>
            <a:r>
              <a:rPr lang="en-US" dirty="0" err="1">
                <a:solidFill>
                  <a:srgbClr val="00B0F0"/>
                </a:solidFill>
              </a:rPr>
              <a:t>FormsModule</a:t>
            </a:r>
            <a:r>
              <a:rPr lang="en-US" dirty="0">
                <a:solidFill>
                  <a:schemeClr val="bg1"/>
                </a:solidFill>
              </a:rPr>
              <a:t> } </a:t>
            </a:r>
            <a:r>
              <a:rPr lang="en-US" dirty="0">
                <a:solidFill>
                  <a:schemeClr val="tx2">
                    <a:lumMod val="75000"/>
                  </a:schemeClr>
                </a:solidFill>
              </a:rPr>
              <a:t>from</a:t>
            </a:r>
            <a:r>
              <a:rPr lang="en-US" dirty="0">
                <a:solidFill>
                  <a:schemeClr val="bg1"/>
                </a:solidFill>
              </a:rPr>
              <a:t> </a:t>
            </a:r>
            <a:r>
              <a:rPr lang="en-US" dirty="0" smtClean="0">
                <a:solidFill>
                  <a:schemeClr val="accent5">
                    <a:lumMod val="60000"/>
                    <a:lumOff val="40000"/>
                  </a:schemeClr>
                </a:solidFill>
              </a:rPr>
              <a:t>'@angular/forms'</a:t>
            </a:r>
            <a:r>
              <a:rPr lang="en-US" dirty="0" smtClean="0">
                <a:solidFill>
                  <a:schemeClr val="bg1"/>
                </a:solidFill>
              </a:rPr>
              <a:t>;</a:t>
            </a:r>
            <a:endParaRPr lang="en-US" dirty="0">
              <a:solidFill>
                <a:schemeClr val="bg1"/>
              </a:solidFill>
            </a:endParaRPr>
          </a:p>
        </p:txBody>
      </p:sp>
      <p:sp>
        <p:nvSpPr>
          <p:cNvPr id="10" name="Retângulo 9"/>
          <p:cNvSpPr/>
          <p:nvPr/>
        </p:nvSpPr>
        <p:spPr>
          <a:xfrm>
            <a:off x="251521" y="4228346"/>
            <a:ext cx="8290086" cy="1692771"/>
          </a:xfrm>
          <a:prstGeom prst="rect">
            <a:avLst/>
          </a:prstGeom>
        </p:spPr>
        <p:txBody>
          <a:bodyPr wrap="square">
            <a:spAutoFit/>
          </a:bodyPr>
          <a:lstStyle/>
          <a:p>
            <a:pPr algn="just" fontAlgn="base"/>
            <a:r>
              <a:rPr lang="pt-BR" sz="2600" dirty="0" err="1">
                <a:latin typeface="Times New Roman" panose="02020603050405020304" pitchFamily="18" charset="0"/>
                <a:cs typeface="Times New Roman" panose="02020603050405020304" pitchFamily="18" charset="0"/>
              </a:rPr>
              <a:t>FormsModule</a:t>
            </a:r>
            <a:r>
              <a:rPr lang="pt-BR" sz="2600" dirty="0">
                <a:latin typeface="Times New Roman" panose="02020603050405020304" pitchFamily="18" charset="0"/>
                <a:cs typeface="Times New Roman" panose="02020603050405020304" pitchFamily="18" charset="0"/>
              </a:rPr>
              <a:t> é o módulo principal que manipula as diretivas do Angular.</a:t>
            </a:r>
          </a:p>
          <a:p>
            <a:pPr algn="just" fontAlgn="base"/>
            <a:r>
              <a:rPr lang="pt-BR" sz="2600" dirty="0">
                <a:latin typeface="Times New Roman" panose="02020603050405020304" pitchFamily="18" charset="0"/>
                <a:cs typeface="Times New Roman" panose="02020603050405020304" pitchFamily="18" charset="0"/>
              </a:rPr>
              <a:t>O </a:t>
            </a:r>
            <a:r>
              <a:rPr lang="pt-BR" sz="2600" dirty="0" err="1">
                <a:latin typeface="Times New Roman" panose="02020603050405020304" pitchFamily="18" charset="0"/>
                <a:cs typeface="Times New Roman" panose="02020603050405020304" pitchFamily="18" charset="0"/>
              </a:rPr>
              <a:t>two-way</a:t>
            </a:r>
            <a:r>
              <a:rPr lang="pt-BR" sz="2600" dirty="0">
                <a:latin typeface="Times New Roman" panose="02020603050405020304" pitchFamily="18" charset="0"/>
                <a:cs typeface="Times New Roman" panose="02020603050405020304" pitchFamily="18" charset="0"/>
              </a:rPr>
              <a:t> data </a:t>
            </a:r>
            <a:r>
              <a:rPr lang="pt-BR" sz="2600" dirty="0" err="1">
                <a:latin typeface="Times New Roman" panose="02020603050405020304" pitchFamily="18" charset="0"/>
                <a:cs typeface="Times New Roman" panose="02020603050405020304" pitchFamily="18" charset="0"/>
              </a:rPr>
              <a:t>binding</a:t>
            </a:r>
            <a:r>
              <a:rPr lang="pt-BR" sz="2600" dirty="0">
                <a:latin typeface="Times New Roman" panose="02020603050405020304" pitchFamily="18" charset="0"/>
                <a:cs typeface="Times New Roman" panose="02020603050405020304" pitchFamily="18" charset="0"/>
              </a:rPr>
              <a:t> no Angular é implementado com o </a:t>
            </a:r>
            <a:r>
              <a:rPr lang="pt-BR" sz="2600" dirty="0" smtClean="0">
                <a:latin typeface="Times New Roman" panose="02020603050405020304" pitchFamily="18" charset="0"/>
                <a:cs typeface="Times New Roman" panose="02020603050405020304" pitchFamily="18" charset="0"/>
              </a:rPr>
              <a:t>([</a:t>
            </a:r>
            <a:r>
              <a:rPr lang="pt-BR" sz="2600" dirty="0" err="1" smtClean="0">
                <a:latin typeface="Times New Roman" panose="02020603050405020304" pitchFamily="18" charset="0"/>
                <a:cs typeface="Times New Roman" panose="02020603050405020304" pitchFamily="18" charset="0"/>
              </a:rPr>
              <a:t>ngModel</a:t>
            </a:r>
            <a:r>
              <a:rPr lang="pt-BR" sz="2600" dirty="0" smtClean="0">
                <a:latin typeface="Times New Roman" panose="02020603050405020304" pitchFamily="18" charset="0"/>
                <a:cs typeface="Times New Roman" panose="02020603050405020304" pitchFamily="18" charset="0"/>
              </a:rPr>
              <a:t>]) </a:t>
            </a:r>
            <a:r>
              <a:rPr lang="pt-BR" sz="2600" dirty="0">
                <a:latin typeface="Times New Roman" panose="02020603050405020304" pitchFamily="18" charset="0"/>
                <a:cs typeface="Times New Roman" panose="02020603050405020304" pitchFamily="18" charset="0"/>
              </a:rPr>
              <a:t>em um input conforme o exemplo a seguir</a:t>
            </a:r>
          </a:p>
        </p:txBody>
      </p:sp>
    </p:spTree>
    <p:extLst>
      <p:ext uri="{BB962C8B-B14F-4D97-AF65-F5344CB8AC3E}">
        <p14:creationId xmlns:p14="http://schemas.microsoft.com/office/powerpoint/2010/main" val="686878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700" dirty="0" err="1" smtClean="0"/>
              <a:t>Two-way</a:t>
            </a:r>
            <a:r>
              <a:rPr lang="pt-BR" sz="2700" dirty="0" smtClean="0"/>
              <a:t> data </a:t>
            </a:r>
            <a:r>
              <a:rPr lang="pt-BR" sz="2700" dirty="0" err="1" smtClean="0"/>
              <a:t>binding</a:t>
            </a:r>
            <a:endParaRPr lang="pt-BR" sz="2700" dirty="0"/>
          </a:p>
        </p:txBody>
      </p:sp>
      <p:sp>
        <p:nvSpPr>
          <p:cNvPr id="3" name="Espaço Reservado para Conteúdo 2"/>
          <p:cNvSpPr>
            <a:spLocks noGrp="1"/>
          </p:cNvSpPr>
          <p:nvPr>
            <p:ph idx="1"/>
          </p:nvPr>
        </p:nvSpPr>
        <p:spPr>
          <a:xfrm>
            <a:off x="611560" y="1772816"/>
            <a:ext cx="7894973" cy="4320480"/>
          </a:xfrm>
        </p:spPr>
        <p:txBody>
          <a:bodyPr>
            <a:noAutofit/>
          </a:bodyPr>
          <a:lstStyle/>
          <a:p>
            <a:pPr algn="just">
              <a:lnSpc>
                <a:spcPct val="120000"/>
              </a:lnSpc>
            </a:pPr>
            <a:endParaRPr lang="pt-BR" sz="2600" b="0" dirty="0" smtClean="0">
              <a:latin typeface="Times New Roman" pitchFamily="18" charset="0"/>
              <a:cs typeface="Times New Roman" pitchFamily="18" charset="0"/>
            </a:endParaRPr>
          </a:p>
          <a:p>
            <a:pPr algn="just">
              <a:lnSpc>
                <a:spcPct val="120000"/>
              </a:lnSpc>
            </a:pPr>
            <a:endParaRPr lang="pt-BR" sz="2600" b="0" dirty="0" smtClean="0">
              <a:latin typeface="Times New Roman" pitchFamily="18" charset="0"/>
              <a:cs typeface="Times New Roman" pitchFamily="18" charset="0"/>
            </a:endParaRPr>
          </a:p>
          <a:p>
            <a:pPr algn="just">
              <a:lnSpc>
                <a:spcPct val="120000"/>
              </a:lnSpc>
            </a:pPr>
            <a:r>
              <a:rPr lang="pt-BR" sz="2600" b="0" dirty="0" smtClean="0">
                <a:latin typeface="Times New Roman" pitchFamily="18" charset="0"/>
                <a:cs typeface="Times New Roman" pitchFamily="18" charset="0"/>
              </a:rPr>
              <a:t>.</a:t>
            </a: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p:nvPr/>
        </p:nvPicPr>
        <p:blipFill rotWithShape="1">
          <a:blip r:embed="rId3"/>
          <a:srcRect l="16941" t="37086" r="52177" b="30132"/>
          <a:stretch/>
        </p:blipFill>
        <p:spPr bwMode="auto">
          <a:xfrm>
            <a:off x="755576" y="1772816"/>
            <a:ext cx="6768751" cy="48245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6310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2059" y="3140968"/>
            <a:ext cx="8363272" cy="2844234"/>
          </a:xfrm>
        </p:spPr>
        <p:txBody>
          <a:bodyPr>
            <a:normAutofit/>
          </a:bodyPr>
          <a:lstStyle/>
          <a:p>
            <a:pPr algn="ctr"/>
            <a:r>
              <a:rPr lang="pt-BR" sz="4800" dirty="0" err="1">
                <a:solidFill>
                  <a:schemeClr val="tx1"/>
                </a:solidFill>
                <a:latin typeface="Times New Roman" pitchFamily="18" charset="0"/>
                <a:cs typeface="Times New Roman" pitchFamily="18" charset="0"/>
              </a:rPr>
              <a:t>Observables</a:t>
            </a:r>
            <a:r>
              <a:rPr lang="pt-BR" sz="4800" dirty="0">
                <a:solidFill>
                  <a:schemeClr val="tx1"/>
                </a:solidFill>
                <a:latin typeface="Times New Roman" pitchFamily="18" charset="0"/>
                <a:cs typeface="Times New Roman" pitchFamily="18" charset="0"/>
              </a:rPr>
              <a:t> e </a:t>
            </a:r>
            <a:r>
              <a:rPr lang="pt-BR" sz="4800" dirty="0" err="1">
                <a:solidFill>
                  <a:schemeClr val="tx1"/>
                </a:solidFill>
                <a:latin typeface="Times New Roman" pitchFamily="18" charset="0"/>
                <a:cs typeface="Times New Roman" pitchFamily="18" charset="0"/>
              </a:rPr>
              <a:t>Promises</a:t>
            </a:r>
            <a:r>
              <a:rPr lang="pt-BR" sz="3200" b="1" dirty="0" smtClean="0">
                <a:latin typeface="Times New Roman" pitchFamily="18" charset="0"/>
                <a:cs typeface="Times New Roman" pitchFamily="18" charset="0"/>
              </a:rPr>
              <a:t/>
            </a:r>
            <a:br>
              <a:rPr lang="pt-BR" sz="3200" b="1" dirty="0" smtClean="0">
                <a:latin typeface="Times New Roman" pitchFamily="18" charset="0"/>
                <a:cs typeface="Times New Roman" pitchFamily="18" charset="0"/>
              </a:rPr>
            </a:br>
            <a:r>
              <a:rPr lang="pt-BR" sz="2400" b="1" dirty="0" smtClean="0">
                <a:solidFill>
                  <a:schemeClr val="tx1"/>
                </a:solidFill>
                <a:latin typeface="Times New Roman" pitchFamily="18" charset="0"/>
                <a:cs typeface="Times New Roman" pitchFamily="18" charset="0"/>
              </a:rPr>
              <a:t/>
            </a:r>
            <a:br>
              <a:rPr lang="pt-BR" sz="2400" b="1" dirty="0" smtClean="0">
                <a:solidFill>
                  <a:schemeClr val="tx1"/>
                </a:solidFill>
                <a:latin typeface="Times New Roman" pitchFamily="18" charset="0"/>
                <a:cs typeface="Times New Roman" pitchFamily="18" charset="0"/>
              </a:rPr>
            </a:br>
            <a:r>
              <a:rPr lang="pt-BR" sz="2600" dirty="0" err="1" smtClean="0">
                <a:solidFill>
                  <a:schemeClr val="tx1"/>
                </a:solidFill>
                <a:latin typeface="Times New Roman" pitchFamily="18" charset="0"/>
                <a:cs typeface="Times New Roman" pitchFamily="18" charset="0"/>
              </a:rPr>
              <a:t>Encapsuladores</a:t>
            </a:r>
            <a:r>
              <a:rPr lang="pt-BR" sz="2600" dirty="0" smtClean="0">
                <a:solidFill>
                  <a:schemeClr val="tx1"/>
                </a:solidFill>
                <a:latin typeface="Times New Roman" pitchFamily="18" charset="0"/>
                <a:cs typeface="Times New Roman" pitchFamily="18" charset="0"/>
              </a:rPr>
              <a:t> </a:t>
            </a:r>
            <a:r>
              <a:rPr lang="pt-BR" sz="2600" dirty="0" err="1" smtClean="0">
                <a:solidFill>
                  <a:schemeClr val="tx1"/>
                </a:solidFill>
                <a:latin typeface="Times New Roman" pitchFamily="18" charset="0"/>
                <a:cs typeface="Times New Roman" pitchFamily="18" charset="0"/>
              </a:rPr>
              <a:t>Asincronos</a:t>
            </a:r>
            <a:r>
              <a:rPr lang="pt-BR" sz="2600" dirty="0" smtClean="0">
                <a:solidFill>
                  <a:schemeClr val="tx1"/>
                </a:solidFill>
                <a:latin typeface="Times New Roman" pitchFamily="18" charset="0"/>
                <a:cs typeface="Times New Roman" pitchFamily="18" charset="0"/>
              </a:rPr>
              <a:t> de  dados</a:t>
            </a:r>
            <a:r>
              <a:rPr lang="pt-BR" b="1" dirty="0">
                <a:solidFill>
                  <a:schemeClr val="tx1"/>
                </a:solidFill>
              </a:rPr>
              <a:t/>
            </a:r>
            <a:br>
              <a:rPr lang="pt-BR" b="1" dirty="0">
                <a:solidFill>
                  <a:schemeClr val="tx1"/>
                </a:solidFill>
              </a:rPr>
            </a:br>
            <a:endParaRPr lang="pt-BR" b="1" dirty="0">
              <a:solidFill>
                <a:schemeClr val="tx1"/>
              </a:solidFill>
            </a:endParaRPr>
          </a:p>
        </p:txBody>
      </p:sp>
      <p:cxnSp>
        <p:nvCxnSpPr>
          <p:cNvPr id="4" name="Conector reto 3"/>
          <p:cNvCxnSpPr/>
          <p:nvPr/>
        </p:nvCxnSpPr>
        <p:spPr>
          <a:xfrm>
            <a:off x="863587" y="4869160"/>
            <a:ext cx="7416824"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14" name="Imagem 13" descr="C:\Users\User\Desktop\Workshop\angular-project\Apresentação\Imagens\angular2.png"/>
          <p:cNvPicPr/>
          <p:nvPr/>
        </p:nvPicPr>
        <p:blipFill rotWithShape="1">
          <a:blip r:embed="rId2">
            <a:extLst>
              <a:ext uri="{28A0092B-C50C-407E-A947-70E740481C1C}">
                <a14:useLocalDpi xmlns:a14="http://schemas.microsoft.com/office/drawing/2010/main" val="0"/>
              </a:ext>
            </a:extLst>
          </a:blip>
          <a:srcRect t="54477" r="301"/>
          <a:stretch/>
        </p:blipFill>
        <p:spPr bwMode="auto">
          <a:xfrm>
            <a:off x="-1956" y="2107"/>
            <a:ext cx="9011302" cy="2778821"/>
          </a:xfrm>
          <a:prstGeom prst="rect">
            <a:avLst/>
          </a:prstGeom>
          <a:noFill/>
          <a:ln>
            <a:noFill/>
          </a:ln>
        </p:spPr>
      </p:pic>
      <p:pic>
        <p:nvPicPr>
          <p:cNvPr id="15"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3666679" y="387026"/>
            <a:ext cx="1810641" cy="197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81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RxJS</a:t>
            </a:r>
            <a:r>
              <a:rPr lang="pt-BR" sz="2800" b="1" dirty="0" smtClean="0"/>
              <a:t> </a:t>
            </a:r>
            <a:r>
              <a:rPr lang="pt-BR" sz="2800" b="1" dirty="0"/>
              <a:t>- </a:t>
            </a:r>
            <a:r>
              <a:rPr lang="pt-BR" sz="2800" b="1" dirty="0" err="1"/>
              <a:t>Observables</a:t>
            </a:r>
            <a:r>
              <a:rPr lang="pt-BR" sz="2800" b="1" dirty="0"/>
              <a:t> e </a:t>
            </a:r>
            <a:r>
              <a:rPr lang="pt-BR" sz="2800" b="1" dirty="0" err="1"/>
              <a:t>Promises</a:t>
            </a:r>
            <a:endParaRPr lang="pt-BR" sz="2800" b="1" dirty="0"/>
          </a:p>
        </p:txBody>
      </p:sp>
      <p:sp>
        <p:nvSpPr>
          <p:cNvPr id="3" name="Espaço Reservado para Conteúdo 2"/>
          <p:cNvSpPr>
            <a:spLocks noGrp="1"/>
          </p:cNvSpPr>
          <p:nvPr>
            <p:ph idx="1"/>
          </p:nvPr>
        </p:nvSpPr>
        <p:spPr>
          <a:xfrm>
            <a:off x="251520" y="1772816"/>
            <a:ext cx="8568952" cy="4320480"/>
          </a:xfrm>
        </p:spPr>
        <p:txBody>
          <a:bodyPr>
            <a:noAutofit/>
          </a:bodyPr>
          <a:lstStyle/>
          <a:p>
            <a:pPr algn="just"/>
            <a:r>
              <a:rPr lang="pt-BR" sz="2600" b="0" dirty="0">
                <a:latin typeface="Times New Roman" pitchFamily="18" charset="0"/>
                <a:cs typeface="Times New Roman" pitchFamily="18" charset="0"/>
              </a:rPr>
              <a:t>Ambos são </a:t>
            </a:r>
            <a:r>
              <a:rPr lang="pt-BR" sz="2600" b="0" dirty="0" err="1">
                <a:latin typeface="Times New Roman" pitchFamily="18" charset="0"/>
                <a:cs typeface="Times New Roman" pitchFamily="18" charset="0"/>
              </a:rPr>
              <a:t>encapsuladores</a:t>
            </a:r>
            <a:r>
              <a:rPr lang="pt-BR" sz="2600" b="0" dirty="0">
                <a:latin typeface="Times New Roman" pitchFamily="18" charset="0"/>
                <a:cs typeface="Times New Roman" pitchFamily="18" charset="0"/>
              </a:rPr>
              <a:t> e emissores de dados e quem os assinam podem manipular métodos internos de cada um. </a:t>
            </a: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a 6"/>
          <p:cNvGraphicFramePr>
            <a:graphicFrameLocks noGrp="1"/>
          </p:cNvGraphicFramePr>
          <p:nvPr>
            <p:extLst>
              <p:ext uri="{D42A27DB-BD31-4B8C-83A1-F6EECF244321}">
                <p14:modId xmlns:p14="http://schemas.microsoft.com/office/powerpoint/2010/main" val="2535355603"/>
              </p:ext>
            </p:extLst>
          </p:nvPr>
        </p:nvGraphicFramePr>
        <p:xfrm>
          <a:off x="395536" y="2924944"/>
          <a:ext cx="8208911" cy="3156688"/>
        </p:xfrm>
        <a:graphic>
          <a:graphicData uri="http://schemas.openxmlformats.org/drawingml/2006/table">
            <a:tbl>
              <a:tblPr firstRow="1" firstCol="1" bandRow="1"/>
              <a:tblGrid>
                <a:gridCol w="4072606"/>
                <a:gridCol w="4136305"/>
              </a:tblGrid>
              <a:tr h="395333">
                <a:tc>
                  <a:txBody>
                    <a:bodyPr/>
                    <a:lstStyle/>
                    <a:p>
                      <a:pPr algn="ctr">
                        <a:lnSpc>
                          <a:spcPct val="115000"/>
                        </a:lnSpc>
                        <a:spcAft>
                          <a:spcPts val="0"/>
                        </a:spcAft>
                      </a:pPr>
                      <a:r>
                        <a:rPr lang="pt-BR" sz="2600" b="1" dirty="0" err="1">
                          <a:solidFill>
                            <a:schemeClr val="bg1"/>
                          </a:solidFill>
                          <a:effectLst/>
                          <a:latin typeface="Times New Roman" pitchFamily="18" charset="0"/>
                          <a:ea typeface="Calibri"/>
                          <a:cs typeface="Times New Roman" pitchFamily="18" charset="0"/>
                        </a:rPr>
                        <a:t>Observables</a:t>
                      </a:r>
                      <a:endParaRPr lang="pt-BR" sz="26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600" b="1" dirty="0" err="1">
                          <a:solidFill>
                            <a:schemeClr val="bg1"/>
                          </a:solidFill>
                          <a:effectLst/>
                          <a:latin typeface="Times New Roman" pitchFamily="18" charset="0"/>
                          <a:ea typeface="Calibri"/>
                          <a:cs typeface="Times New Roman" pitchFamily="18" charset="0"/>
                        </a:rPr>
                        <a:t>Promises</a:t>
                      </a:r>
                      <a:endParaRPr lang="pt-BR" sz="26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r>
              <a:tr h="618676">
                <a:tc>
                  <a:txBody>
                    <a:bodyPr/>
                    <a:lstStyle/>
                    <a:p>
                      <a:pPr algn="just">
                        <a:lnSpc>
                          <a:spcPct val="115000"/>
                        </a:lnSpc>
                        <a:spcAft>
                          <a:spcPts val="0"/>
                        </a:spcAft>
                      </a:pPr>
                      <a:r>
                        <a:rPr lang="pt-BR" sz="2400" dirty="0">
                          <a:effectLst/>
                          <a:latin typeface="Times New Roman"/>
                          <a:ea typeface="Calibri"/>
                          <a:cs typeface="Times New Roman"/>
                        </a:rPr>
                        <a:t>Emite mais de um </a:t>
                      </a:r>
                      <a:r>
                        <a:rPr lang="pt-BR" sz="2400" dirty="0" smtClean="0">
                          <a:effectLst/>
                          <a:latin typeface="Times New Roman"/>
                          <a:ea typeface="Calibri"/>
                          <a:cs typeface="Times New Roman"/>
                        </a:rPr>
                        <a:t>valor.</a:t>
                      </a:r>
                      <a:endParaRPr lang="pt-BR"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pt-BR" sz="2400" dirty="0">
                          <a:effectLst/>
                          <a:latin typeface="Times New Roman"/>
                          <a:ea typeface="Calibri"/>
                          <a:cs typeface="Times New Roman"/>
                        </a:rPr>
                        <a:t>Emite um único </a:t>
                      </a:r>
                      <a:r>
                        <a:rPr lang="pt-BR" sz="2400" dirty="0" smtClean="0">
                          <a:effectLst/>
                          <a:latin typeface="Times New Roman"/>
                          <a:ea typeface="Calibri"/>
                          <a:cs typeface="Times New Roman"/>
                        </a:rPr>
                        <a:t>valor.</a:t>
                      </a:r>
                      <a:endParaRPr lang="pt-BR"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54322">
                <a:tc>
                  <a:txBody>
                    <a:bodyPr/>
                    <a:lstStyle/>
                    <a:p>
                      <a:pPr algn="just">
                        <a:lnSpc>
                          <a:spcPct val="115000"/>
                        </a:lnSpc>
                        <a:spcAft>
                          <a:spcPts val="0"/>
                        </a:spcAft>
                      </a:pPr>
                      <a:r>
                        <a:rPr lang="pt-BR" sz="2400" dirty="0">
                          <a:effectLst/>
                          <a:latin typeface="Times New Roman"/>
                          <a:ea typeface="Calibri"/>
                          <a:cs typeface="Times New Roman"/>
                        </a:rPr>
                        <a:t>Evento só é acionado quando há um assinante (</a:t>
                      </a:r>
                      <a:r>
                        <a:rPr lang="pt-BR" sz="2400" dirty="0" err="1">
                          <a:effectLst/>
                          <a:latin typeface="Times New Roman"/>
                          <a:ea typeface="Calibri"/>
                          <a:cs typeface="Times New Roman"/>
                        </a:rPr>
                        <a:t>Lazy</a:t>
                      </a:r>
                      <a:r>
                        <a:rPr lang="pt-BR" sz="2400" dirty="0">
                          <a:effectLst/>
                          <a:latin typeface="Times New Roman"/>
                          <a:ea typeface="Calibri"/>
                          <a:cs typeface="Times New Roman"/>
                        </a:rPr>
                        <a:t>)</a:t>
                      </a:r>
                      <a:endParaRPr lang="pt-BR"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pt-BR" sz="2400" dirty="0">
                          <a:effectLst/>
                          <a:latin typeface="Times New Roman"/>
                          <a:ea typeface="Calibri"/>
                          <a:cs typeface="Times New Roman"/>
                        </a:rPr>
                        <a:t>Evento é acionado independente se existe um assinante (</a:t>
                      </a:r>
                      <a:r>
                        <a:rPr lang="pt-BR" sz="2400" dirty="0" err="1">
                          <a:effectLst/>
                          <a:latin typeface="Times New Roman"/>
                          <a:ea typeface="Calibri"/>
                          <a:cs typeface="Times New Roman"/>
                        </a:rPr>
                        <a:t>Eager</a:t>
                      </a:r>
                      <a:r>
                        <a:rPr lang="pt-BR" sz="2400" dirty="0" smtClean="0">
                          <a:effectLst/>
                          <a:latin typeface="Times New Roman"/>
                          <a:ea typeface="Calibri"/>
                          <a:cs typeface="Times New Roman"/>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28014">
                <a:tc>
                  <a:txBody>
                    <a:bodyPr/>
                    <a:lstStyle/>
                    <a:p>
                      <a:pPr algn="just">
                        <a:lnSpc>
                          <a:spcPct val="115000"/>
                        </a:lnSpc>
                        <a:spcAft>
                          <a:spcPts val="0"/>
                        </a:spcAft>
                      </a:pPr>
                      <a:r>
                        <a:rPr lang="pt-BR" sz="2400" dirty="0" smtClean="0">
                          <a:effectLst/>
                          <a:latin typeface="Times New Roman"/>
                          <a:ea typeface="Calibri"/>
                          <a:cs typeface="Times New Roman"/>
                        </a:rPr>
                        <a:t>Pode ser</a:t>
                      </a:r>
                      <a:r>
                        <a:rPr lang="pt-BR" sz="2400" baseline="0" dirty="0" smtClean="0">
                          <a:effectLst/>
                          <a:latin typeface="Times New Roman"/>
                          <a:ea typeface="Calibri"/>
                          <a:cs typeface="Times New Roman"/>
                        </a:rPr>
                        <a:t> cancelado.</a:t>
                      </a:r>
                      <a:endParaRPr lang="pt-BR"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Aft>
                          <a:spcPts val="0"/>
                        </a:spcAft>
                      </a:pPr>
                      <a:r>
                        <a:rPr lang="pt-BR" sz="2400" dirty="0" smtClean="0">
                          <a:effectLst/>
                          <a:latin typeface="Times New Roman"/>
                          <a:ea typeface="Calibri"/>
                          <a:cs typeface="Times New Roman"/>
                        </a:rPr>
                        <a:t>Não pode ser</a:t>
                      </a:r>
                      <a:r>
                        <a:rPr lang="pt-BR" sz="2400" baseline="0" dirty="0" smtClean="0">
                          <a:effectLst/>
                          <a:latin typeface="Times New Roman"/>
                          <a:ea typeface="Calibri"/>
                          <a:cs typeface="Times New Roman"/>
                        </a:rPr>
                        <a:t> cancelado</a:t>
                      </a:r>
                      <a:r>
                        <a:rPr lang="pt-BR" sz="2400" dirty="0" smtClean="0">
                          <a:effectLst/>
                          <a:latin typeface="Times New Roman"/>
                          <a:ea typeface="Calibri"/>
                          <a:cs typeface="Times New Roman"/>
                        </a:rPr>
                        <a:t>.</a:t>
                      </a:r>
                      <a:endParaRPr lang="pt-BR"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158785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RxJS</a:t>
            </a:r>
            <a:r>
              <a:rPr lang="pt-BR" sz="2800" b="1" dirty="0" smtClean="0"/>
              <a:t> </a:t>
            </a:r>
            <a:r>
              <a:rPr lang="pt-BR" sz="2800" b="1" dirty="0"/>
              <a:t>- </a:t>
            </a:r>
            <a:r>
              <a:rPr lang="pt-BR" sz="2800" b="1" dirty="0" err="1"/>
              <a:t>Observables</a:t>
            </a:r>
            <a:r>
              <a:rPr lang="pt-BR" sz="2800" b="1" dirty="0"/>
              <a:t> e </a:t>
            </a:r>
            <a:r>
              <a:rPr lang="pt-BR" sz="2800" b="1" dirty="0" err="1"/>
              <a:t>Promises</a:t>
            </a:r>
            <a:endParaRPr lang="pt-BR" sz="2800" b="1" dirty="0"/>
          </a:p>
        </p:txBody>
      </p:sp>
      <p:sp>
        <p:nvSpPr>
          <p:cNvPr id="3" name="Espaço Reservado para Conteúdo 2"/>
          <p:cNvSpPr>
            <a:spLocks noGrp="1"/>
          </p:cNvSpPr>
          <p:nvPr>
            <p:ph idx="1"/>
          </p:nvPr>
        </p:nvSpPr>
        <p:spPr>
          <a:xfrm>
            <a:off x="251520" y="1988840"/>
            <a:ext cx="8568952" cy="4104456"/>
          </a:xfrm>
        </p:spPr>
        <p:txBody>
          <a:bodyPr>
            <a:noAutofit/>
          </a:bodyPr>
          <a:lstStyle/>
          <a:p>
            <a:pPr marL="457200" indent="-457200" algn="just">
              <a:buFont typeface="Arial" pitchFamily="34" charset="0"/>
              <a:buChar char="•"/>
            </a:pPr>
            <a:r>
              <a:rPr lang="pt-BR" sz="2600" b="0" dirty="0" smtClean="0">
                <a:latin typeface="Times New Roman" pitchFamily="18" charset="0"/>
                <a:cs typeface="Times New Roman" pitchFamily="18" charset="0"/>
              </a:rPr>
              <a:t>Maneiras de definir um atributo:</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smtClean="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ela 9"/>
          <p:cNvGraphicFramePr>
            <a:graphicFrameLocks noGrp="1"/>
          </p:cNvGraphicFramePr>
          <p:nvPr>
            <p:extLst>
              <p:ext uri="{D42A27DB-BD31-4B8C-83A1-F6EECF244321}">
                <p14:modId xmlns:p14="http://schemas.microsoft.com/office/powerpoint/2010/main" val="1241804849"/>
              </p:ext>
            </p:extLst>
          </p:nvPr>
        </p:nvGraphicFramePr>
        <p:xfrm>
          <a:off x="467544" y="3068960"/>
          <a:ext cx="8272844" cy="1857600"/>
        </p:xfrm>
        <a:graphic>
          <a:graphicData uri="http://schemas.openxmlformats.org/drawingml/2006/table">
            <a:tbl>
              <a:tblPr firstRow="1" firstCol="1" bandRow="1"/>
              <a:tblGrid>
                <a:gridCol w="2772000"/>
                <a:gridCol w="2750422"/>
                <a:gridCol w="2750422"/>
              </a:tblGrid>
              <a:tr h="619200">
                <a:tc>
                  <a:txBody>
                    <a:bodyPr/>
                    <a:lstStyle/>
                    <a:p>
                      <a:pPr algn="ctr">
                        <a:lnSpc>
                          <a:spcPct val="115000"/>
                        </a:lnSpc>
                        <a:spcAft>
                          <a:spcPts val="0"/>
                        </a:spcAft>
                      </a:pP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Asynchronous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Múltiplos</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Únicos</a:t>
                      </a:r>
                      <a:r>
                        <a:rPr lang="pt-BR" sz="2800" baseline="0" dirty="0" smtClean="0">
                          <a:solidFill>
                            <a:schemeClr val="bg1"/>
                          </a:solidFill>
                          <a:effectLst/>
                          <a:latin typeface="Times New Roman" pitchFamily="18" charset="0"/>
                          <a:ea typeface="Calibri"/>
                          <a:cs typeface="Times New Roman" pitchFamily="18" charset="0"/>
                        </a:rPr>
                        <a:t> </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endParaRPr lang="pt-BR" sz="2800" dirty="0" smtClean="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pt-BR" sz="2800" dirty="0" smtClean="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786773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RxJS</a:t>
            </a:r>
            <a:r>
              <a:rPr lang="pt-BR" sz="2800" b="1" dirty="0" smtClean="0"/>
              <a:t> </a:t>
            </a:r>
            <a:r>
              <a:rPr lang="pt-BR" sz="2800" b="1" dirty="0"/>
              <a:t>- </a:t>
            </a:r>
            <a:r>
              <a:rPr lang="pt-BR" sz="2800" b="1" dirty="0" err="1"/>
              <a:t>Observables</a:t>
            </a:r>
            <a:r>
              <a:rPr lang="pt-BR" sz="2800" b="1" dirty="0"/>
              <a:t> e </a:t>
            </a:r>
            <a:r>
              <a:rPr lang="pt-BR" sz="2800" b="1" dirty="0" err="1"/>
              <a:t>Promises</a:t>
            </a:r>
            <a:endParaRPr lang="pt-BR" sz="2800" b="1" dirty="0"/>
          </a:p>
        </p:txBody>
      </p:sp>
      <p:sp>
        <p:nvSpPr>
          <p:cNvPr id="3" name="Espaço Reservado para Conteúdo 2"/>
          <p:cNvSpPr>
            <a:spLocks noGrp="1"/>
          </p:cNvSpPr>
          <p:nvPr>
            <p:ph idx="1"/>
          </p:nvPr>
        </p:nvSpPr>
        <p:spPr>
          <a:xfrm>
            <a:off x="251520" y="1988840"/>
            <a:ext cx="8568952" cy="4104456"/>
          </a:xfrm>
        </p:spPr>
        <p:txBody>
          <a:bodyPr>
            <a:noAutofit/>
          </a:bodyPr>
          <a:lstStyle/>
          <a:p>
            <a:pPr marL="457200" indent="-457200" algn="just">
              <a:buFont typeface="Arial" pitchFamily="34" charset="0"/>
              <a:buChar char="•"/>
            </a:pPr>
            <a:r>
              <a:rPr lang="pt-BR" sz="2600" b="0" dirty="0" smtClean="0">
                <a:latin typeface="Times New Roman" pitchFamily="18" charset="0"/>
                <a:cs typeface="Times New Roman" pitchFamily="18" charset="0"/>
              </a:rPr>
              <a:t>Maneiras de definir um atributo:</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smtClean="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ela 9"/>
          <p:cNvGraphicFramePr>
            <a:graphicFrameLocks noGrp="1"/>
          </p:cNvGraphicFramePr>
          <p:nvPr>
            <p:extLst>
              <p:ext uri="{D42A27DB-BD31-4B8C-83A1-F6EECF244321}">
                <p14:modId xmlns:p14="http://schemas.microsoft.com/office/powerpoint/2010/main" val="2676041766"/>
              </p:ext>
            </p:extLst>
          </p:nvPr>
        </p:nvGraphicFramePr>
        <p:xfrm>
          <a:off x="467544" y="3068960"/>
          <a:ext cx="8272844" cy="1857600"/>
        </p:xfrm>
        <a:graphic>
          <a:graphicData uri="http://schemas.openxmlformats.org/drawingml/2006/table">
            <a:tbl>
              <a:tblPr firstRow="1" firstCol="1" bandRow="1"/>
              <a:tblGrid>
                <a:gridCol w="2772000"/>
                <a:gridCol w="2750422"/>
                <a:gridCol w="2750422"/>
              </a:tblGrid>
              <a:tr h="619200">
                <a:tc>
                  <a:txBody>
                    <a:bodyPr/>
                    <a:lstStyle/>
                    <a:p>
                      <a:pPr algn="ctr">
                        <a:lnSpc>
                          <a:spcPct val="115000"/>
                        </a:lnSpc>
                        <a:spcAft>
                          <a:spcPts val="0"/>
                        </a:spcAft>
                      </a:pP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Asynchronous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Múltiplos</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Únicos</a:t>
                      </a:r>
                      <a:r>
                        <a:rPr lang="pt-BR" sz="2800" baseline="0" dirty="0" smtClean="0">
                          <a:solidFill>
                            <a:schemeClr val="bg1"/>
                          </a:solidFill>
                          <a:effectLst/>
                          <a:latin typeface="Times New Roman" pitchFamily="18" charset="0"/>
                          <a:ea typeface="Calibri"/>
                          <a:cs typeface="Times New Roman" pitchFamily="18" charset="0"/>
                        </a:rPr>
                        <a:t> </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800" dirty="0" smtClean="0">
                          <a:effectLst/>
                          <a:latin typeface="Times New Roman" pitchFamily="18" charset="0"/>
                          <a:ea typeface="Calibri"/>
                          <a:cs typeface="Times New Roman" pitchFamily="18" charset="0"/>
                        </a:rPr>
                        <a:t>Objeto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pt-BR" sz="2800" dirty="0" smtClean="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378810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19" y="323403"/>
            <a:ext cx="7632849" cy="903630"/>
          </a:xfrm>
        </p:spPr>
        <p:txBody>
          <a:bodyPr>
            <a:noAutofit/>
          </a:bodyPr>
          <a:lstStyle/>
          <a:p>
            <a:r>
              <a:rPr lang="pt-BR" sz="3200" dirty="0"/>
              <a:t>SPA </a:t>
            </a:r>
            <a:r>
              <a:rPr lang="pt-BR" sz="3200" dirty="0" smtClean="0"/>
              <a:t>- </a:t>
            </a:r>
            <a:r>
              <a:rPr lang="pt-BR" sz="2800" dirty="0"/>
              <a:t>SINGLE PAGE APPLICATION</a:t>
            </a:r>
          </a:p>
        </p:txBody>
      </p:sp>
      <p:sp>
        <p:nvSpPr>
          <p:cNvPr id="3" name="Espaço Reservado para Conteúdo 2"/>
          <p:cNvSpPr>
            <a:spLocks noGrp="1"/>
          </p:cNvSpPr>
          <p:nvPr>
            <p:ph idx="1"/>
          </p:nvPr>
        </p:nvSpPr>
        <p:spPr>
          <a:xfrm>
            <a:off x="251520" y="1988840"/>
            <a:ext cx="8352928" cy="4104456"/>
          </a:xfrm>
        </p:spPr>
        <p:txBody>
          <a:bodyPr>
            <a:noAutofit/>
          </a:bodyPr>
          <a:lstStyle/>
          <a:p>
            <a:pPr algn="just"/>
            <a:r>
              <a:rPr lang="pt-BR" sz="2600" b="0" dirty="0" smtClean="0">
                <a:latin typeface="Times New Roman" pitchFamily="18" charset="0"/>
                <a:cs typeface="Times New Roman" pitchFamily="18" charset="0"/>
              </a:rPr>
              <a:t>Um </a:t>
            </a:r>
            <a:r>
              <a:rPr lang="pt-BR" sz="2600" b="0" dirty="0">
                <a:latin typeface="Times New Roman" pitchFamily="18" charset="0"/>
                <a:cs typeface="Times New Roman" pitchFamily="18" charset="0"/>
              </a:rPr>
              <a:t>dos melhores conceitos que o Angular oferece é o de “Single Page”, onde os recursos apropriados são dinamicamente carregados e adicionados à página, conforme necessário, geralmente em resposta a ações do usuário.</a:t>
            </a:r>
          </a:p>
          <a:p>
            <a:pPr algn="just"/>
            <a:r>
              <a:rPr lang="pt-BR" sz="2600" b="0" dirty="0">
                <a:latin typeface="Times New Roman" pitchFamily="18" charset="0"/>
                <a:cs typeface="Times New Roman" pitchFamily="18" charset="0"/>
              </a:rPr>
              <a:t>Para isto acontecer o framework oferece módulos que te possibilitam ter apenas uma página index, com outras páginas de conteúdo (</a:t>
            </a:r>
            <a:r>
              <a:rPr lang="pt-BR" sz="2600" b="0" dirty="0" err="1">
                <a:latin typeface="Times New Roman" pitchFamily="18" charset="0"/>
                <a:cs typeface="Times New Roman" pitchFamily="18" charset="0"/>
              </a:rPr>
              <a:t>views</a:t>
            </a:r>
            <a:r>
              <a:rPr lang="pt-BR" sz="2600" b="0" dirty="0">
                <a:latin typeface="Times New Roman" pitchFamily="18" charset="0"/>
                <a:cs typeface="Times New Roman" pitchFamily="18" charset="0"/>
              </a:rPr>
              <a:t>) sendo carregadas de acordo com uma específica rota (</a:t>
            </a:r>
            <a:r>
              <a:rPr lang="pt-BR" sz="2600" b="0" dirty="0" err="1">
                <a:latin typeface="Times New Roman" pitchFamily="18" charset="0"/>
                <a:cs typeface="Times New Roman" pitchFamily="18" charset="0"/>
              </a:rPr>
              <a:t>route</a:t>
            </a:r>
            <a:r>
              <a:rPr lang="pt-BR" sz="2600" b="0" dirty="0">
                <a:latin typeface="Times New Roman" pitchFamily="18" charset="0"/>
                <a:cs typeface="Times New Roman" pitchFamily="18" charset="0"/>
              </a:rPr>
              <a:t>).</a:t>
            </a:r>
          </a:p>
          <a:p>
            <a:pPr algn="just">
              <a:lnSpc>
                <a:spcPct val="120000"/>
              </a:lnSpc>
            </a:pPr>
            <a:endParaRPr lang="pt-BR" sz="260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346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RxJS</a:t>
            </a:r>
            <a:r>
              <a:rPr lang="pt-BR" sz="2800" b="1" dirty="0" smtClean="0"/>
              <a:t> </a:t>
            </a:r>
            <a:r>
              <a:rPr lang="pt-BR" sz="2800" b="1" dirty="0"/>
              <a:t>- </a:t>
            </a:r>
            <a:r>
              <a:rPr lang="pt-BR" sz="2800" b="1" dirty="0" err="1"/>
              <a:t>Observables</a:t>
            </a:r>
            <a:r>
              <a:rPr lang="pt-BR" sz="2800" b="1" dirty="0"/>
              <a:t> e </a:t>
            </a:r>
            <a:r>
              <a:rPr lang="pt-BR" sz="2800" b="1" dirty="0" err="1"/>
              <a:t>Promises</a:t>
            </a:r>
            <a:endParaRPr lang="pt-BR" sz="2800" b="1" dirty="0"/>
          </a:p>
        </p:txBody>
      </p:sp>
      <p:sp>
        <p:nvSpPr>
          <p:cNvPr id="3" name="Espaço Reservado para Conteúdo 2"/>
          <p:cNvSpPr>
            <a:spLocks noGrp="1"/>
          </p:cNvSpPr>
          <p:nvPr>
            <p:ph idx="1"/>
          </p:nvPr>
        </p:nvSpPr>
        <p:spPr>
          <a:xfrm>
            <a:off x="251520" y="1988840"/>
            <a:ext cx="8568952" cy="4104456"/>
          </a:xfrm>
        </p:spPr>
        <p:txBody>
          <a:bodyPr>
            <a:noAutofit/>
          </a:bodyPr>
          <a:lstStyle/>
          <a:p>
            <a:pPr marL="457200" indent="-457200" algn="just">
              <a:buFont typeface="Arial" pitchFamily="34" charset="0"/>
              <a:buChar char="•"/>
            </a:pPr>
            <a:r>
              <a:rPr lang="pt-BR" sz="2600" b="0" dirty="0" smtClean="0">
                <a:latin typeface="Times New Roman" pitchFamily="18" charset="0"/>
                <a:cs typeface="Times New Roman" pitchFamily="18" charset="0"/>
              </a:rPr>
              <a:t>Maneiras de definir um atributo:</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smtClean="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ela 9"/>
          <p:cNvGraphicFramePr>
            <a:graphicFrameLocks noGrp="1"/>
          </p:cNvGraphicFramePr>
          <p:nvPr>
            <p:extLst>
              <p:ext uri="{D42A27DB-BD31-4B8C-83A1-F6EECF244321}">
                <p14:modId xmlns:p14="http://schemas.microsoft.com/office/powerpoint/2010/main" val="1301042498"/>
              </p:ext>
            </p:extLst>
          </p:nvPr>
        </p:nvGraphicFramePr>
        <p:xfrm>
          <a:off x="467544" y="3068960"/>
          <a:ext cx="8272844" cy="1857600"/>
        </p:xfrm>
        <a:graphic>
          <a:graphicData uri="http://schemas.openxmlformats.org/drawingml/2006/table">
            <a:tbl>
              <a:tblPr firstRow="1" firstCol="1" bandRow="1"/>
              <a:tblGrid>
                <a:gridCol w="2772000"/>
                <a:gridCol w="2750422"/>
                <a:gridCol w="2750422"/>
              </a:tblGrid>
              <a:tr h="619200">
                <a:tc>
                  <a:txBody>
                    <a:bodyPr/>
                    <a:lstStyle/>
                    <a:p>
                      <a:pPr algn="ctr">
                        <a:lnSpc>
                          <a:spcPct val="115000"/>
                        </a:lnSpc>
                        <a:spcAft>
                          <a:spcPts val="0"/>
                        </a:spcAft>
                      </a:pP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Asynchronous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Múltiplos</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800" dirty="0" err="1" smtClean="0">
                          <a:effectLst/>
                          <a:latin typeface="Times New Roman" pitchFamily="18" charset="0"/>
                          <a:ea typeface="Calibri"/>
                          <a:cs typeface="Times New Roman" pitchFamily="18" charset="0"/>
                        </a:rPr>
                        <a:t>Array</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Únicos</a:t>
                      </a:r>
                      <a:r>
                        <a:rPr lang="pt-BR" sz="2800" baseline="0" dirty="0" smtClean="0">
                          <a:solidFill>
                            <a:schemeClr val="bg1"/>
                          </a:solidFill>
                          <a:effectLst/>
                          <a:latin typeface="Times New Roman" pitchFamily="18" charset="0"/>
                          <a:ea typeface="Calibri"/>
                          <a:cs typeface="Times New Roman" pitchFamily="18" charset="0"/>
                        </a:rPr>
                        <a:t> </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800" dirty="0" smtClean="0">
                          <a:effectLst/>
                          <a:latin typeface="Times New Roman" pitchFamily="18" charset="0"/>
                          <a:ea typeface="Calibri"/>
                          <a:cs typeface="Times New Roman" pitchFamily="18" charset="0"/>
                        </a:rPr>
                        <a:t>Objeto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pt-BR" sz="2800" dirty="0" smtClean="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31642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RxJS</a:t>
            </a:r>
            <a:r>
              <a:rPr lang="pt-BR" sz="2800" b="1" dirty="0" smtClean="0"/>
              <a:t> </a:t>
            </a:r>
            <a:r>
              <a:rPr lang="pt-BR" sz="2800" b="1" dirty="0"/>
              <a:t>- </a:t>
            </a:r>
            <a:r>
              <a:rPr lang="pt-BR" sz="2800" b="1" dirty="0" err="1"/>
              <a:t>Observables</a:t>
            </a:r>
            <a:r>
              <a:rPr lang="pt-BR" sz="2800" b="1" dirty="0"/>
              <a:t> e </a:t>
            </a:r>
            <a:r>
              <a:rPr lang="pt-BR" sz="2800" b="1" dirty="0" err="1"/>
              <a:t>Promises</a:t>
            </a:r>
            <a:endParaRPr lang="pt-BR" sz="2800" b="1" dirty="0"/>
          </a:p>
        </p:txBody>
      </p:sp>
      <p:sp>
        <p:nvSpPr>
          <p:cNvPr id="3" name="Espaço Reservado para Conteúdo 2"/>
          <p:cNvSpPr>
            <a:spLocks noGrp="1"/>
          </p:cNvSpPr>
          <p:nvPr>
            <p:ph idx="1"/>
          </p:nvPr>
        </p:nvSpPr>
        <p:spPr>
          <a:xfrm>
            <a:off x="251520" y="1988840"/>
            <a:ext cx="8568952" cy="4104456"/>
          </a:xfrm>
        </p:spPr>
        <p:txBody>
          <a:bodyPr>
            <a:noAutofit/>
          </a:bodyPr>
          <a:lstStyle/>
          <a:p>
            <a:pPr marL="457200" indent="-457200" algn="just">
              <a:buFont typeface="Arial" pitchFamily="34" charset="0"/>
              <a:buChar char="•"/>
            </a:pPr>
            <a:r>
              <a:rPr lang="pt-BR" sz="2600" b="0" dirty="0" smtClean="0">
                <a:latin typeface="Times New Roman" pitchFamily="18" charset="0"/>
                <a:cs typeface="Times New Roman" pitchFamily="18" charset="0"/>
              </a:rPr>
              <a:t>Maneiras de definir um atributo:</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smtClean="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ela 9"/>
          <p:cNvGraphicFramePr>
            <a:graphicFrameLocks noGrp="1"/>
          </p:cNvGraphicFramePr>
          <p:nvPr>
            <p:extLst>
              <p:ext uri="{D42A27DB-BD31-4B8C-83A1-F6EECF244321}">
                <p14:modId xmlns:p14="http://schemas.microsoft.com/office/powerpoint/2010/main" val="1390867870"/>
              </p:ext>
            </p:extLst>
          </p:nvPr>
        </p:nvGraphicFramePr>
        <p:xfrm>
          <a:off x="467544" y="3068960"/>
          <a:ext cx="8272844" cy="1857600"/>
        </p:xfrm>
        <a:graphic>
          <a:graphicData uri="http://schemas.openxmlformats.org/drawingml/2006/table">
            <a:tbl>
              <a:tblPr firstRow="1" firstCol="1" bandRow="1"/>
              <a:tblGrid>
                <a:gridCol w="2772000"/>
                <a:gridCol w="2750422"/>
                <a:gridCol w="2750422"/>
              </a:tblGrid>
              <a:tr h="619200">
                <a:tc>
                  <a:txBody>
                    <a:bodyPr/>
                    <a:lstStyle/>
                    <a:p>
                      <a:pPr algn="ctr">
                        <a:lnSpc>
                          <a:spcPct val="115000"/>
                        </a:lnSpc>
                        <a:spcAft>
                          <a:spcPts val="0"/>
                        </a:spcAft>
                      </a:pP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Asynchronous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Múltiplos</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800" dirty="0" err="1" smtClean="0">
                          <a:effectLst/>
                          <a:latin typeface="Times New Roman" pitchFamily="18" charset="0"/>
                          <a:ea typeface="Calibri"/>
                          <a:cs typeface="Times New Roman" pitchFamily="18" charset="0"/>
                        </a:rPr>
                        <a:t>Array</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Únicos</a:t>
                      </a:r>
                      <a:r>
                        <a:rPr lang="pt-BR" sz="2800" baseline="0" dirty="0" smtClean="0">
                          <a:solidFill>
                            <a:schemeClr val="bg1"/>
                          </a:solidFill>
                          <a:effectLst/>
                          <a:latin typeface="Times New Roman" pitchFamily="18" charset="0"/>
                          <a:ea typeface="Calibri"/>
                          <a:cs typeface="Times New Roman" pitchFamily="18" charset="0"/>
                        </a:rPr>
                        <a:t> </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800" dirty="0" smtClean="0">
                          <a:effectLst/>
                          <a:latin typeface="Times New Roman" pitchFamily="18" charset="0"/>
                          <a:ea typeface="Calibri"/>
                          <a:cs typeface="Times New Roman" pitchFamily="18" charset="0"/>
                        </a:rPr>
                        <a:t>Objeto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800" dirty="0" err="1" smtClean="0">
                          <a:effectLst/>
                          <a:latin typeface="Times New Roman" pitchFamily="18" charset="0"/>
                          <a:ea typeface="Calibri"/>
                          <a:cs typeface="Times New Roman" pitchFamily="18" charset="0"/>
                        </a:rPr>
                        <a:t>Promise</a:t>
                      </a:r>
                      <a:endParaRPr lang="pt-BR" sz="2800" dirty="0" smtClean="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107065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RxJS</a:t>
            </a:r>
            <a:r>
              <a:rPr lang="pt-BR" sz="2800" b="1" dirty="0" smtClean="0"/>
              <a:t> </a:t>
            </a:r>
            <a:r>
              <a:rPr lang="pt-BR" sz="2800" b="1" dirty="0"/>
              <a:t>- </a:t>
            </a:r>
            <a:r>
              <a:rPr lang="pt-BR" sz="2800" b="1" dirty="0" err="1"/>
              <a:t>Observables</a:t>
            </a:r>
            <a:r>
              <a:rPr lang="pt-BR" sz="2800" b="1" dirty="0"/>
              <a:t> e </a:t>
            </a:r>
            <a:r>
              <a:rPr lang="pt-BR" sz="2800" b="1" dirty="0" err="1"/>
              <a:t>Promises</a:t>
            </a:r>
            <a:endParaRPr lang="pt-BR" sz="2800" b="1" dirty="0"/>
          </a:p>
        </p:txBody>
      </p:sp>
      <p:sp>
        <p:nvSpPr>
          <p:cNvPr id="3" name="Espaço Reservado para Conteúdo 2"/>
          <p:cNvSpPr>
            <a:spLocks noGrp="1"/>
          </p:cNvSpPr>
          <p:nvPr>
            <p:ph idx="1"/>
          </p:nvPr>
        </p:nvSpPr>
        <p:spPr>
          <a:xfrm>
            <a:off x="251520" y="1988840"/>
            <a:ext cx="8568952" cy="4104456"/>
          </a:xfrm>
        </p:spPr>
        <p:txBody>
          <a:bodyPr>
            <a:noAutofit/>
          </a:bodyPr>
          <a:lstStyle/>
          <a:p>
            <a:pPr marL="457200" indent="-457200" algn="just">
              <a:buFont typeface="Arial" pitchFamily="34" charset="0"/>
              <a:buChar char="•"/>
            </a:pPr>
            <a:r>
              <a:rPr lang="pt-BR" sz="2600" b="0" dirty="0" smtClean="0">
                <a:latin typeface="Times New Roman" pitchFamily="18" charset="0"/>
                <a:cs typeface="Times New Roman" pitchFamily="18" charset="0"/>
              </a:rPr>
              <a:t>Maneiras de definir um atributo:</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smtClean="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ela 9"/>
          <p:cNvGraphicFramePr>
            <a:graphicFrameLocks noGrp="1"/>
          </p:cNvGraphicFramePr>
          <p:nvPr>
            <p:extLst>
              <p:ext uri="{D42A27DB-BD31-4B8C-83A1-F6EECF244321}">
                <p14:modId xmlns:p14="http://schemas.microsoft.com/office/powerpoint/2010/main" val="4261769907"/>
              </p:ext>
            </p:extLst>
          </p:nvPr>
        </p:nvGraphicFramePr>
        <p:xfrm>
          <a:off x="467544" y="3068960"/>
          <a:ext cx="8272844" cy="1857600"/>
        </p:xfrm>
        <a:graphic>
          <a:graphicData uri="http://schemas.openxmlformats.org/drawingml/2006/table">
            <a:tbl>
              <a:tblPr firstRow="1" firstCol="1" bandRow="1"/>
              <a:tblGrid>
                <a:gridCol w="2772000"/>
                <a:gridCol w="2750422"/>
                <a:gridCol w="2750422"/>
              </a:tblGrid>
              <a:tr h="619200">
                <a:tc>
                  <a:txBody>
                    <a:bodyPr/>
                    <a:lstStyle/>
                    <a:p>
                      <a:pPr algn="ctr">
                        <a:lnSpc>
                          <a:spcPct val="115000"/>
                        </a:lnSpc>
                        <a:spcAft>
                          <a:spcPts val="0"/>
                        </a:spcAft>
                      </a:pP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800" b="1" kern="1200" dirty="0" err="1" smtClean="0">
                          <a:solidFill>
                            <a:schemeClr val="tx1"/>
                          </a:solidFill>
                          <a:effectLst/>
                          <a:latin typeface="Times New Roman" pitchFamily="18" charset="0"/>
                          <a:ea typeface="+mn-ea"/>
                          <a:cs typeface="Times New Roman" pitchFamily="18" charset="0"/>
                        </a:rPr>
                        <a:t>Asynchronous</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Múltiplos</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800" dirty="0" err="1" smtClean="0">
                          <a:effectLst/>
                          <a:latin typeface="Times New Roman" pitchFamily="18" charset="0"/>
                          <a:ea typeface="Calibri"/>
                          <a:cs typeface="Times New Roman" pitchFamily="18" charset="0"/>
                        </a:rPr>
                        <a:t>Array</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800" dirty="0" err="1" smtClean="0">
                          <a:effectLst/>
                          <a:latin typeface="Times New Roman" pitchFamily="18" charset="0"/>
                          <a:ea typeface="Calibri"/>
                          <a:cs typeface="Times New Roman" pitchFamily="18" charset="0"/>
                        </a:rPr>
                        <a:t>Observable</a:t>
                      </a:r>
                      <a:endParaRPr lang="pt-BR" sz="2800" dirty="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200">
                <a:tc>
                  <a:txBody>
                    <a:bodyPr/>
                    <a:lstStyle/>
                    <a:p>
                      <a:pPr algn="ctr">
                        <a:lnSpc>
                          <a:spcPct val="115000"/>
                        </a:lnSpc>
                        <a:spcAft>
                          <a:spcPts val="0"/>
                        </a:spcAft>
                      </a:pPr>
                      <a:r>
                        <a:rPr lang="pt-BR" sz="2800" dirty="0" smtClean="0">
                          <a:solidFill>
                            <a:schemeClr val="bg1"/>
                          </a:solidFill>
                          <a:effectLst/>
                          <a:latin typeface="Times New Roman" pitchFamily="18" charset="0"/>
                          <a:ea typeface="Calibri"/>
                          <a:cs typeface="Times New Roman" pitchFamily="18" charset="0"/>
                        </a:rPr>
                        <a:t>Únicos</a:t>
                      </a:r>
                      <a:r>
                        <a:rPr lang="pt-BR" sz="2800" baseline="0" dirty="0" smtClean="0">
                          <a:solidFill>
                            <a:schemeClr val="bg1"/>
                          </a:solidFill>
                          <a:effectLst/>
                          <a:latin typeface="Times New Roman" pitchFamily="18" charset="0"/>
                          <a:ea typeface="Calibri"/>
                          <a:cs typeface="Times New Roman" pitchFamily="18" charset="0"/>
                        </a:rPr>
                        <a:t> </a:t>
                      </a:r>
                      <a:endParaRPr lang="pt-BR" sz="2800" dirty="0">
                        <a:solidFill>
                          <a:schemeClr val="bg1"/>
                        </a:solidFill>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a:lnSpc>
                          <a:spcPct val="115000"/>
                        </a:lnSpc>
                        <a:spcAft>
                          <a:spcPts val="0"/>
                        </a:spcAft>
                      </a:pPr>
                      <a:r>
                        <a:rPr lang="pt-BR" sz="2800" dirty="0" smtClean="0">
                          <a:effectLst/>
                          <a:latin typeface="Times New Roman" pitchFamily="18" charset="0"/>
                          <a:ea typeface="Calibri"/>
                          <a:cs typeface="Times New Roman" pitchFamily="18" charset="0"/>
                        </a:rPr>
                        <a:t>Objeto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pt-BR" sz="2800" dirty="0" err="1" smtClean="0">
                          <a:effectLst/>
                          <a:latin typeface="Times New Roman" pitchFamily="18" charset="0"/>
                          <a:ea typeface="Calibri"/>
                          <a:cs typeface="Times New Roman" pitchFamily="18" charset="0"/>
                        </a:rPr>
                        <a:t>Promise</a:t>
                      </a:r>
                      <a:endParaRPr lang="pt-BR" sz="2800" dirty="0" smtClean="0">
                        <a:effectLst/>
                        <a:latin typeface="Times New Roman" pitchFamily="18" charset="0"/>
                        <a:ea typeface="Calibri"/>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568602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pPr algn="ctr"/>
            <a:r>
              <a:rPr lang="pt-BR" sz="2800" b="1" dirty="0" smtClean="0"/>
              <a:t>Observação</a:t>
            </a:r>
            <a:endParaRPr lang="pt-BR" sz="2800" b="1" dirty="0"/>
          </a:p>
        </p:txBody>
      </p:sp>
      <p:sp>
        <p:nvSpPr>
          <p:cNvPr id="3" name="Espaço Reservado para Conteúdo 2"/>
          <p:cNvSpPr>
            <a:spLocks noGrp="1"/>
          </p:cNvSpPr>
          <p:nvPr>
            <p:ph idx="1"/>
          </p:nvPr>
        </p:nvSpPr>
        <p:spPr>
          <a:xfrm>
            <a:off x="251520" y="2132856"/>
            <a:ext cx="8221771" cy="3960440"/>
          </a:xfrm>
        </p:spPr>
        <p:txBody>
          <a:bodyPr>
            <a:noAutofit/>
          </a:bodyPr>
          <a:lstStyle/>
          <a:p>
            <a:pPr algn="just">
              <a:lnSpc>
                <a:spcPct val="150000"/>
              </a:lnSpc>
            </a:pPr>
            <a:r>
              <a:rPr lang="pt-BR" sz="2600" b="0" dirty="0">
                <a:latin typeface="Times New Roman" pitchFamily="18" charset="0"/>
                <a:cs typeface="Times New Roman" pitchFamily="18" charset="0"/>
              </a:rPr>
              <a:t>Métodos e serviços baseados em </a:t>
            </a:r>
            <a:r>
              <a:rPr lang="pt-BR" sz="2600" b="0" dirty="0" err="1">
                <a:latin typeface="Times New Roman" pitchFamily="18" charset="0"/>
                <a:cs typeface="Times New Roman" pitchFamily="18" charset="0"/>
              </a:rPr>
              <a:t>Observables</a:t>
            </a:r>
            <a:r>
              <a:rPr lang="pt-BR" sz="2600" b="0" dirty="0">
                <a:latin typeface="Times New Roman" pitchFamily="18" charset="0"/>
                <a:cs typeface="Times New Roman" pitchFamily="18" charset="0"/>
              </a:rPr>
              <a:t> e </a:t>
            </a:r>
            <a:r>
              <a:rPr lang="pt-BR" sz="2600" b="0" dirty="0" err="1">
                <a:latin typeface="Times New Roman" pitchFamily="18" charset="0"/>
                <a:cs typeface="Times New Roman" pitchFamily="18" charset="0"/>
              </a:rPr>
              <a:t>Promises</a:t>
            </a:r>
            <a:r>
              <a:rPr lang="pt-BR" sz="2600" b="0" dirty="0">
                <a:latin typeface="Times New Roman" pitchFamily="18" charset="0"/>
                <a:cs typeface="Times New Roman" pitchFamily="18" charset="0"/>
              </a:rPr>
              <a:t> são </a:t>
            </a:r>
            <a:r>
              <a:rPr lang="pt-BR" sz="2600" b="0" dirty="0" err="1">
                <a:latin typeface="Times New Roman" pitchFamily="18" charset="0"/>
                <a:cs typeface="Times New Roman" pitchFamily="18" charset="0"/>
              </a:rPr>
              <a:t>asynchronos</a:t>
            </a:r>
            <a:r>
              <a:rPr lang="pt-BR" sz="2600" b="0" dirty="0">
                <a:latin typeface="Times New Roman" pitchFamily="18" charset="0"/>
                <a:cs typeface="Times New Roman" pitchFamily="18" charset="0"/>
              </a:rPr>
              <a:t> e para resolver qualquer situação de forma </a:t>
            </a:r>
            <a:r>
              <a:rPr lang="pt-BR" sz="2600" b="0" dirty="0" err="1">
                <a:latin typeface="Times New Roman" pitchFamily="18" charset="0"/>
                <a:cs typeface="Times New Roman" pitchFamily="18" charset="0"/>
              </a:rPr>
              <a:t>synchrona</a:t>
            </a:r>
            <a:r>
              <a:rPr lang="pt-BR" sz="2600" b="0" dirty="0">
                <a:latin typeface="Times New Roman" pitchFamily="18" charset="0"/>
                <a:cs typeface="Times New Roman" pitchFamily="18" charset="0"/>
              </a:rPr>
              <a:t>, podemos utilizar os assessores </a:t>
            </a:r>
            <a:r>
              <a:rPr lang="pt-BR" sz="2600" b="0" dirty="0" err="1">
                <a:latin typeface="Times New Roman" pitchFamily="18" charset="0"/>
                <a:cs typeface="Times New Roman" pitchFamily="18" charset="0"/>
              </a:rPr>
              <a:t>async</a:t>
            </a:r>
            <a:r>
              <a:rPr lang="pt-BR" sz="2600" b="0" dirty="0">
                <a:latin typeface="Times New Roman" pitchFamily="18" charset="0"/>
                <a:cs typeface="Times New Roman" pitchFamily="18" charset="0"/>
              </a:rPr>
              <a:t> e </a:t>
            </a:r>
            <a:r>
              <a:rPr lang="pt-BR" sz="2600" b="0" dirty="0" err="1">
                <a:latin typeface="Times New Roman" pitchFamily="18" charset="0"/>
                <a:cs typeface="Times New Roman" pitchFamily="18" charset="0"/>
              </a:rPr>
              <a:t>await</a:t>
            </a:r>
            <a:r>
              <a:rPr lang="pt-BR" sz="2600" b="0" dirty="0">
                <a:latin typeface="Times New Roman" pitchFamily="18" charset="0"/>
                <a:cs typeface="Times New Roman" pitchFamily="18" charset="0"/>
              </a:rPr>
              <a:t> nos métodos.</a:t>
            </a: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4805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RxJS</a:t>
            </a:r>
            <a:r>
              <a:rPr lang="pt-BR" sz="2800" b="1" dirty="0" smtClean="0"/>
              <a:t> - </a:t>
            </a:r>
            <a:r>
              <a:rPr lang="pt-BR" sz="2800" b="1" dirty="0" err="1"/>
              <a:t>Observables</a:t>
            </a:r>
            <a:r>
              <a:rPr lang="pt-BR" sz="2800" b="1" dirty="0"/>
              <a:t> e </a:t>
            </a:r>
            <a:r>
              <a:rPr lang="pt-BR" sz="2800" b="1" dirty="0" err="1"/>
              <a:t>Promises</a:t>
            </a:r>
            <a:endParaRPr lang="pt-BR" sz="2800" b="1" dirty="0"/>
          </a:p>
        </p:txBody>
      </p:sp>
      <p:sp>
        <p:nvSpPr>
          <p:cNvPr id="3" name="Espaço Reservado para Conteúdo 2"/>
          <p:cNvSpPr>
            <a:spLocks noGrp="1"/>
          </p:cNvSpPr>
          <p:nvPr>
            <p:ph idx="1"/>
          </p:nvPr>
        </p:nvSpPr>
        <p:spPr>
          <a:xfrm>
            <a:off x="251520" y="1988840"/>
            <a:ext cx="8568952" cy="4104456"/>
          </a:xfrm>
        </p:spPr>
        <p:txBody>
          <a:bodyPr>
            <a:noAutofit/>
          </a:bodyPr>
          <a:lstStyle/>
          <a:p>
            <a:pPr algn="just"/>
            <a:r>
              <a:rPr lang="pt-BR" sz="2600" b="0" dirty="0" err="1" smtClean="0">
                <a:latin typeface="Times New Roman" pitchFamily="18" charset="0"/>
                <a:cs typeface="Times New Roman" pitchFamily="18" charset="0"/>
              </a:rPr>
              <a:t>RxJS</a:t>
            </a:r>
            <a:r>
              <a:rPr lang="pt-BR" sz="2600" b="0" dirty="0" smtClean="0">
                <a:latin typeface="Times New Roman" pitchFamily="18" charset="0"/>
                <a:cs typeface="Times New Roman" pitchFamily="18" charset="0"/>
              </a:rPr>
              <a:t> na prática</a:t>
            </a:r>
            <a:endParaRPr lang="pt-BR" sz="2600" b="0" dirty="0">
              <a:latin typeface="Times New Roman" pitchFamily="18" charset="0"/>
              <a:cs typeface="Times New Roman" pitchFamily="18" charset="0"/>
            </a:endParaRPr>
          </a:p>
          <a:p>
            <a:pPr algn="just">
              <a:lnSpc>
                <a:spcPct val="120000"/>
              </a:lnSpc>
            </a:pPr>
            <a:endParaRPr lang="pt-BR" sz="2600" b="0" u="sng" dirty="0" smtClean="0">
              <a:latin typeface="Times New Roman" pitchFamily="18" charset="0"/>
              <a:cs typeface="Times New Roman" pitchFamily="18" charset="0"/>
            </a:endParaRPr>
          </a:p>
          <a:p>
            <a:endParaRPr lang="pt-BR" sz="2600" dirty="0" smtClean="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cogs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983471" y="1594164"/>
            <a:ext cx="1662614" cy="1174221"/>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2" descr="Resultado de imagem para observable e promis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41" name="Picture 17" descr="Imagem relacionad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5" y="2996952"/>
            <a:ext cx="9011425" cy="3861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088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2059" y="3140968"/>
            <a:ext cx="8363272" cy="2448272"/>
          </a:xfrm>
        </p:spPr>
        <p:txBody>
          <a:bodyPr>
            <a:normAutofit/>
          </a:bodyPr>
          <a:lstStyle/>
          <a:p>
            <a:pPr algn="ctr"/>
            <a:r>
              <a:rPr lang="pt-BR" sz="4800" dirty="0" smtClean="0">
                <a:solidFill>
                  <a:schemeClr val="tx1"/>
                </a:solidFill>
                <a:latin typeface="Times New Roman" pitchFamily="18" charset="0"/>
                <a:cs typeface="Times New Roman" pitchFamily="18" charset="0"/>
              </a:rPr>
              <a:t>Angular Material</a:t>
            </a:r>
            <a:r>
              <a:rPr lang="pt-BR" sz="2400" b="1" dirty="0" smtClean="0">
                <a:solidFill>
                  <a:schemeClr val="tx1"/>
                </a:solidFill>
                <a:latin typeface="Times New Roman" pitchFamily="18" charset="0"/>
                <a:cs typeface="Times New Roman" pitchFamily="18" charset="0"/>
              </a:rPr>
              <a:t/>
            </a:r>
            <a:br>
              <a:rPr lang="pt-BR" sz="2400" b="1" dirty="0" smtClean="0">
                <a:solidFill>
                  <a:schemeClr val="tx1"/>
                </a:solidFill>
                <a:latin typeface="Times New Roman" pitchFamily="18" charset="0"/>
                <a:cs typeface="Times New Roman" pitchFamily="18" charset="0"/>
              </a:rPr>
            </a:br>
            <a:r>
              <a:rPr lang="pt-BR" b="1" dirty="0">
                <a:solidFill>
                  <a:schemeClr val="tx1"/>
                </a:solidFill>
              </a:rPr>
              <a:t/>
            </a:r>
            <a:br>
              <a:rPr lang="pt-BR" b="1" dirty="0">
                <a:solidFill>
                  <a:schemeClr val="tx1"/>
                </a:solidFill>
              </a:rPr>
            </a:br>
            <a:endParaRPr lang="pt-BR" b="1" dirty="0">
              <a:solidFill>
                <a:schemeClr val="tx1"/>
              </a:solidFill>
            </a:endParaRPr>
          </a:p>
        </p:txBody>
      </p:sp>
      <p:cxnSp>
        <p:nvCxnSpPr>
          <p:cNvPr id="4" name="Conector reto 3"/>
          <p:cNvCxnSpPr/>
          <p:nvPr/>
        </p:nvCxnSpPr>
        <p:spPr>
          <a:xfrm>
            <a:off x="719082" y="4581128"/>
            <a:ext cx="7416824"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14" name="Imagem 13" descr="C:\Users\User\Desktop\Workshop\angular-project\Apresentação\Imagens\angular2.png"/>
          <p:cNvPicPr/>
          <p:nvPr/>
        </p:nvPicPr>
        <p:blipFill rotWithShape="1">
          <a:blip r:embed="rId2">
            <a:extLst>
              <a:ext uri="{28A0092B-C50C-407E-A947-70E740481C1C}">
                <a14:useLocalDpi xmlns:a14="http://schemas.microsoft.com/office/drawing/2010/main" val="0"/>
              </a:ext>
            </a:extLst>
          </a:blip>
          <a:srcRect t="54477" r="301"/>
          <a:stretch/>
        </p:blipFill>
        <p:spPr bwMode="auto">
          <a:xfrm>
            <a:off x="-1956" y="2107"/>
            <a:ext cx="9011302" cy="2778821"/>
          </a:xfrm>
          <a:prstGeom prst="rect">
            <a:avLst/>
          </a:prstGeom>
          <a:noFill/>
          <a:ln>
            <a:noFill/>
          </a:ln>
        </p:spPr>
      </p:pic>
      <p:pic>
        <p:nvPicPr>
          <p:cNvPr id="15"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3666679" y="387026"/>
            <a:ext cx="1810641" cy="197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511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2059" y="3140968"/>
            <a:ext cx="8363272" cy="2448272"/>
          </a:xfrm>
        </p:spPr>
        <p:txBody>
          <a:bodyPr>
            <a:normAutofit/>
          </a:bodyPr>
          <a:lstStyle/>
          <a:p>
            <a:pPr algn="ctr"/>
            <a:r>
              <a:rPr lang="pt-BR" sz="4800" dirty="0" smtClean="0">
                <a:solidFill>
                  <a:schemeClr val="tx1"/>
                </a:solidFill>
                <a:latin typeface="Times New Roman" pitchFamily="18" charset="0"/>
                <a:cs typeface="Times New Roman" pitchFamily="18" charset="0"/>
              </a:rPr>
              <a:t>PRIMENG</a:t>
            </a:r>
            <a:r>
              <a:rPr lang="pt-BR" sz="2400" b="1" dirty="0" smtClean="0">
                <a:solidFill>
                  <a:schemeClr val="tx1"/>
                </a:solidFill>
                <a:latin typeface="Times New Roman" pitchFamily="18" charset="0"/>
                <a:cs typeface="Times New Roman" pitchFamily="18" charset="0"/>
              </a:rPr>
              <a:t/>
            </a:r>
            <a:br>
              <a:rPr lang="pt-BR" sz="2400" b="1" dirty="0" smtClean="0">
                <a:solidFill>
                  <a:schemeClr val="tx1"/>
                </a:solidFill>
                <a:latin typeface="Times New Roman" pitchFamily="18" charset="0"/>
                <a:cs typeface="Times New Roman" pitchFamily="18" charset="0"/>
              </a:rPr>
            </a:br>
            <a:r>
              <a:rPr lang="pt-BR" sz="2400" dirty="0">
                <a:solidFill>
                  <a:schemeClr val="tx1"/>
                </a:solidFill>
                <a:latin typeface="Times New Roman" pitchFamily="18" charset="0"/>
                <a:cs typeface="Times New Roman" pitchFamily="18" charset="0"/>
              </a:rPr>
              <a:t>EXPLORANDO </a:t>
            </a:r>
            <a:r>
              <a:rPr lang="pt-BR" sz="2400" dirty="0" smtClean="0">
                <a:solidFill>
                  <a:schemeClr val="tx1"/>
                </a:solidFill>
                <a:latin typeface="Times New Roman" pitchFamily="18" charset="0"/>
                <a:cs typeface="Times New Roman" pitchFamily="18" charset="0"/>
              </a:rPr>
              <a:t>O Framework</a:t>
            </a:r>
            <a:r>
              <a:rPr lang="pt-BR" b="1" dirty="0">
                <a:solidFill>
                  <a:schemeClr val="tx1"/>
                </a:solidFill>
              </a:rPr>
              <a:t/>
            </a:r>
            <a:br>
              <a:rPr lang="pt-BR" b="1" dirty="0">
                <a:solidFill>
                  <a:schemeClr val="tx1"/>
                </a:solidFill>
              </a:rPr>
            </a:br>
            <a:endParaRPr lang="pt-BR" b="1" dirty="0">
              <a:solidFill>
                <a:schemeClr val="tx1"/>
              </a:solidFill>
            </a:endParaRPr>
          </a:p>
        </p:txBody>
      </p:sp>
      <p:cxnSp>
        <p:nvCxnSpPr>
          <p:cNvPr id="4" name="Conector reto 3"/>
          <p:cNvCxnSpPr/>
          <p:nvPr/>
        </p:nvCxnSpPr>
        <p:spPr>
          <a:xfrm>
            <a:off x="719082" y="4581128"/>
            <a:ext cx="7416824"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14" name="Imagem 13" descr="C:\Users\User\Desktop\Workshop\angular-project\Apresentação\Imagens\angular2.png"/>
          <p:cNvPicPr/>
          <p:nvPr/>
        </p:nvPicPr>
        <p:blipFill rotWithShape="1">
          <a:blip r:embed="rId2">
            <a:extLst>
              <a:ext uri="{28A0092B-C50C-407E-A947-70E740481C1C}">
                <a14:useLocalDpi xmlns:a14="http://schemas.microsoft.com/office/drawing/2010/main" val="0"/>
              </a:ext>
            </a:extLst>
          </a:blip>
          <a:srcRect t="54477" r="301"/>
          <a:stretch/>
        </p:blipFill>
        <p:spPr bwMode="auto">
          <a:xfrm>
            <a:off x="-1956" y="2107"/>
            <a:ext cx="9011302" cy="2778821"/>
          </a:xfrm>
          <a:prstGeom prst="rect">
            <a:avLst/>
          </a:prstGeom>
          <a:noFill/>
          <a:ln>
            <a:noFill/>
          </a:ln>
        </p:spPr>
      </p:pic>
      <p:pic>
        <p:nvPicPr>
          <p:cNvPr id="15"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3666679" y="387026"/>
            <a:ext cx="1810641" cy="197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638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19" y="323403"/>
            <a:ext cx="6840761" cy="903630"/>
          </a:xfrm>
        </p:spPr>
        <p:txBody>
          <a:bodyPr>
            <a:noAutofit/>
          </a:bodyPr>
          <a:lstStyle/>
          <a:p>
            <a:r>
              <a:rPr lang="pt-BR" sz="2800" b="1" dirty="0" smtClean="0"/>
              <a:t>O que é </a:t>
            </a:r>
            <a:r>
              <a:rPr lang="pt-BR" sz="2800" dirty="0" smtClean="0"/>
              <a:t>PRIMENG?</a:t>
            </a:r>
            <a:endParaRPr lang="pt-BR" sz="2800" b="1" dirty="0"/>
          </a:p>
        </p:txBody>
      </p:sp>
      <p:sp>
        <p:nvSpPr>
          <p:cNvPr id="3" name="Espaço Reservado para Conteúdo 2"/>
          <p:cNvSpPr>
            <a:spLocks noGrp="1"/>
          </p:cNvSpPr>
          <p:nvPr>
            <p:ph idx="1"/>
          </p:nvPr>
        </p:nvSpPr>
        <p:spPr>
          <a:xfrm>
            <a:off x="382836" y="1916832"/>
            <a:ext cx="8077755" cy="3960440"/>
          </a:xfrm>
        </p:spPr>
        <p:txBody>
          <a:bodyPr>
            <a:noAutofit/>
          </a:bodyPr>
          <a:lstStyle/>
          <a:p>
            <a:pPr algn="just"/>
            <a:r>
              <a:rPr lang="pt-BR" sz="2800" b="0" dirty="0" err="1" smtClean="0">
                <a:latin typeface="Times New Roman" pitchFamily="18" charset="0"/>
                <a:cs typeface="Times New Roman" pitchFamily="18" charset="0"/>
              </a:rPr>
              <a:t>PrimeNG</a:t>
            </a:r>
            <a:r>
              <a:rPr lang="pt-BR" sz="2800" b="0" dirty="0" smtClean="0">
                <a:latin typeface="Times New Roman" pitchFamily="18" charset="0"/>
                <a:cs typeface="Times New Roman" pitchFamily="18" charset="0"/>
              </a:rPr>
              <a:t> </a:t>
            </a:r>
            <a:r>
              <a:rPr lang="pt-BR" sz="2800" b="0" dirty="0">
                <a:latin typeface="Times New Roman" pitchFamily="18" charset="0"/>
                <a:cs typeface="Times New Roman" pitchFamily="18" charset="0"/>
              </a:rPr>
              <a:t>é uma coleção de componentes de UI ricos para Angular. Todos os </a:t>
            </a:r>
            <a:r>
              <a:rPr lang="pt-BR" sz="2800" b="0" dirty="0" err="1">
                <a:latin typeface="Times New Roman" pitchFamily="18" charset="0"/>
                <a:cs typeface="Times New Roman" pitchFamily="18" charset="0"/>
              </a:rPr>
              <a:t>widgets</a:t>
            </a:r>
            <a:r>
              <a:rPr lang="pt-BR" sz="2800" b="0" dirty="0">
                <a:latin typeface="Times New Roman" pitchFamily="18" charset="0"/>
                <a:cs typeface="Times New Roman" pitchFamily="18" charset="0"/>
              </a:rPr>
              <a:t> são de código aberto e gratuitos para uso sob a licença MIT. O </a:t>
            </a:r>
            <a:r>
              <a:rPr lang="pt-BR" sz="2800" b="0" dirty="0" err="1">
                <a:latin typeface="Times New Roman" pitchFamily="18" charset="0"/>
                <a:cs typeface="Times New Roman" pitchFamily="18" charset="0"/>
              </a:rPr>
              <a:t>PrimeNG</a:t>
            </a:r>
            <a:r>
              <a:rPr lang="pt-BR" sz="2800" b="0" dirty="0">
                <a:latin typeface="Times New Roman" pitchFamily="18" charset="0"/>
                <a:cs typeface="Times New Roman" pitchFamily="18" charset="0"/>
              </a:rPr>
              <a:t> é desenvolvido pela </a:t>
            </a:r>
            <a:r>
              <a:rPr lang="pt-BR" sz="2800" b="0" dirty="0" err="1" smtClean="0">
                <a:latin typeface="Times New Roman" pitchFamily="18" charset="0"/>
                <a:cs typeface="Times New Roman" pitchFamily="18" charset="0"/>
              </a:rPr>
              <a:t>PrimeTek</a:t>
            </a:r>
            <a:r>
              <a:rPr lang="pt-BR" sz="2800" b="0" dirty="0" smtClean="0">
                <a:latin typeface="Times New Roman" pitchFamily="18" charset="0"/>
                <a:cs typeface="Times New Roman" pitchFamily="18" charset="0"/>
              </a:rPr>
              <a:t> </a:t>
            </a:r>
            <a:r>
              <a:rPr lang="pt-BR" sz="2800" b="0" dirty="0" err="1" smtClean="0">
                <a:latin typeface="Times New Roman" pitchFamily="18" charset="0"/>
                <a:cs typeface="Times New Roman" pitchFamily="18" charset="0"/>
              </a:rPr>
              <a:t>Informatics</a:t>
            </a:r>
            <a:r>
              <a:rPr lang="pt-BR" sz="2800" b="0" dirty="0" smtClean="0">
                <a:latin typeface="Times New Roman" pitchFamily="18" charset="0"/>
                <a:cs typeface="Times New Roman" pitchFamily="18" charset="0"/>
              </a:rPr>
              <a:t>, um </a:t>
            </a:r>
            <a:r>
              <a:rPr lang="pt-BR" sz="2800" b="0" dirty="0">
                <a:latin typeface="Times New Roman" pitchFamily="18" charset="0"/>
                <a:cs typeface="Times New Roman" pitchFamily="18" charset="0"/>
              </a:rPr>
              <a:t>fornecedor com anos de experiência no desenvolvimento de soluções de UI de código aberto.</a:t>
            </a:r>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p:nvPr/>
        </p:nvPicPr>
        <p:blipFill rotWithShape="1">
          <a:blip r:embed="rId3"/>
          <a:srcRect t="9445"/>
          <a:stretch/>
        </p:blipFill>
        <p:spPr>
          <a:xfrm>
            <a:off x="395536" y="1988840"/>
            <a:ext cx="8208912" cy="3899187"/>
          </a:xfrm>
          <a:prstGeom prst="rect">
            <a:avLst/>
          </a:prstGeom>
        </p:spPr>
      </p:pic>
    </p:spTree>
    <p:extLst>
      <p:ext uri="{BB962C8B-B14F-4D97-AF65-F5344CB8AC3E}">
        <p14:creationId xmlns:p14="http://schemas.microsoft.com/office/powerpoint/2010/main" val="243320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1" y="323403"/>
            <a:ext cx="6480720" cy="903630"/>
          </a:xfrm>
        </p:spPr>
        <p:txBody>
          <a:bodyPr>
            <a:noAutofit/>
          </a:bodyPr>
          <a:lstStyle/>
          <a:p>
            <a:pPr algn="ctr"/>
            <a:r>
              <a:rPr lang="pt-BR" sz="2800" b="1" dirty="0"/>
              <a:t>IMPORTANDO O </a:t>
            </a:r>
            <a:r>
              <a:rPr lang="pt-BR" sz="2800" b="1" dirty="0" smtClean="0"/>
              <a:t>PRIMENG</a:t>
            </a:r>
            <a:br>
              <a:rPr lang="pt-BR" sz="2800" b="1" dirty="0" smtClean="0"/>
            </a:br>
            <a:r>
              <a:rPr lang="pt-BR" sz="2800" b="1" dirty="0" smtClean="0"/>
              <a:t> </a:t>
            </a:r>
            <a:r>
              <a:rPr lang="pt-BR" sz="2800" b="1" dirty="0"/>
              <a:t>EM NOSSO PROJETO</a:t>
            </a:r>
          </a:p>
        </p:txBody>
      </p:sp>
      <p:sp>
        <p:nvSpPr>
          <p:cNvPr id="3" name="Espaço Reservado para Conteúdo 2"/>
          <p:cNvSpPr>
            <a:spLocks noGrp="1"/>
          </p:cNvSpPr>
          <p:nvPr>
            <p:ph idx="1"/>
          </p:nvPr>
        </p:nvSpPr>
        <p:spPr>
          <a:xfrm>
            <a:off x="395536" y="1844824"/>
            <a:ext cx="8077755" cy="3960440"/>
          </a:xfrm>
        </p:spPr>
        <p:txBody>
          <a:bodyPr>
            <a:noAutofit/>
          </a:bodyPr>
          <a:lstStyle/>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p:cNvSpPr txBox="1">
            <a:spLocks/>
          </p:cNvSpPr>
          <p:nvPr/>
        </p:nvSpPr>
        <p:spPr>
          <a:xfrm>
            <a:off x="251520" y="1997224"/>
            <a:ext cx="8374171" cy="396044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r>
              <a:rPr lang="pt-BR" sz="2600" dirty="0" smtClean="0">
                <a:latin typeface="Times New Roman" pitchFamily="18" charset="0"/>
                <a:cs typeface="Times New Roman" pitchFamily="18" charset="0"/>
              </a:rPr>
              <a:t>Primeiro passo:</a:t>
            </a:r>
            <a:endParaRPr lang="pt-BR" sz="2600" dirty="0">
              <a:latin typeface="Times New Roman" pitchFamily="18" charset="0"/>
              <a:cs typeface="Times New Roman" pitchFamily="18" charset="0"/>
            </a:endParaRPr>
          </a:p>
          <a:p>
            <a:pPr algn="just"/>
            <a:r>
              <a:rPr lang="pt-BR" sz="2600" b="0" dirty="0" smtClean="0">
                <a:latin typeface="Times New Roman" pitchFamily="18" charset="0"/>
                <a:cs typeface="Times New Roman" pitchFamily="18" charset="0"/>
              </a:rPr>
              <a:t>Primeiramente</a:t>
            </a:r>
            <a:r>
              <a:rPr lang="pt-BR" sz="2600" b="0" dirty="0">
                <a:latin typeface="Times New Roman" pitchFamily="18" charset="0"/>
                <a:cs typeface="Times New Roman" pitchFamily="18" charset="0"/>
              </a:rPr>
              <a:t>, é necessário baixar as dependências do </a:t>
            </a:r>
            <a:r>
              <a:rPr lang="pt-BR" sz="2600" b="0" dirty="0" err="1">
                <a:latin typeface="Times New Roman" pitchFamily="18" charset="0"/>
                <a:cs typeface="Times New Roman" pitchFamily="18" charset="0"/>
              </a:rPr>
              <a:t>PrimeNG</a:t>
            </a:r>
            <a:r>
              <a:rPr lang="pt-BR" sz="2600" b="0" dirty="0">
                <a:latin typeface="Times New Roman" pitchFamily="18" charset="0"/>
                <a:cs typeface="Times New Roman" pitchFamily="18" charset="0"/>
              </a:rPr>
              <a:t> onde as mesmas estão disponíveis no </a:t>
            </a:r>
            <a:r>
              <a:rPr lang="pt-BR" sz="2600" b="0" dirty="0" err="1">
                <a:latin typeface="Times New Roman" pitchFamily="18" charset="0"/>
                <a:cs typeface="Times New Roman" pitchFamily="18" charset="0"/>
              </a:rPr>
              <a:t>npm</a:t>
            </a:r>
            <a:r>
              <a:rPr lang="pt-BR" sz="2600" b="0" dirty="0" smtClean="0">
                <a:latin typeface="Times New Roman" pitchFamily="18" charset="0"/>
                <a:cs typeface="Times New Roman" pitchFamily="18" charset="0"/>
              </a:rPr>
              <a:t>.</a:t>
            </a:r>
          </a:p>
          <a:p>
            <a:pPr algn="just"/>
            <a:endParaRPr lang="pt-BR" sz="1400" b="0" dirty="0">
              <a:latin typeface="Times New Roman" pitchFamily="18" charset="0"/>
              <a:cs typeface="Times New Roman" pitchFamily="18" charset="0"/>
            </a:endParaRPr>
          </a:p>
          <a:p>
            <a:pPr algn="just"/>
            <a:r>
              <a:rPr lang="pt-BR" sz="2600" b="0" dirty="0">
                <a:latin typeface="Times New Roman" pitchFamily="18" charset="0"/>
                <a:cs typeface="Times New Roman" pitchFamily="18" charset="0"/>
              </a:rPr>
              <a:t>Para </a:t>
            </a:r>
            <a:r>
              <a:rPr lang="pt-BR" sz="2600" b="0" dirty="0" smtClean="0">
                <a:latin typeface="Times New Roman" pitchFamily="18" charset="0"/>
                <a:cs typeface="Times New Roman" pitchFamily="18" charset="0"/>
              </a:rPr>
              <a:t>baixá-las </a:t>
            </a:r>
            <a:r>
              <a:rPr lang="pt-BR" sz="2600" b="0" dirty="0">
                <a:latin typeface="Times New Roman" pitchFamily="18" charset="0"/>
                <a:cs typeface="Times New Roman" pitchFamily="18" charset="0"/>
              </a:rPr>
              <a:t>basta executar os comandos abaixo:</a:t>
            </a:r>
          </a:p>
          <a:p>
            <a:endParaRPr lang="pt-BR" sz="2800" dirty="0" smtClean="0"/>
          </a:p>
          <a:p>
            <a:endParaRPr lang="pt-BR" sz="2600" dirty="0"/>
          </a:p>
        </p:txBody>
      </p:sp>
      <p:pic>
        <p:nvPicPr>
          <p:cNvPr id="8" name="Imagem 7"/>
          <p:cNvPicPr/>
          <p:nvPr/>
        </p:nvPicPr>
        <p:blipFill rotWithShape="1">
          <a:blip r:embed="rId3"/>
          <a:srcRect l="36354" t="48125" r="20939" b="40000"/>
          <a:stretch/>
        </p:blipFill>
        <p:spPr bwMode="auto">
          <a:xfrm>
            <a:off x="1339578" y="4336503"/>
            <a:ext cx="6760814" cy="16211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84245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1" y="323403"/>
            <a:ext cx="6480720" cy="903630"/>
          </a:xfrm>
        </p:spPr>
        <p:txBody>
          <a:bodyPr>
            <a:noAutofit/>
          </a:bodyPr>
          <a:lstStyle/>
          <a:p>
            <a:pPr algn="ctr"/>
            <a:r>
              <a:rPr lang="pt-BR" sz="2800" b="1" dirty="0"/>
              <a:t>IMPORTANDO O </a:t>
            </a:r>
            <a:r>
              <a:rPr lang="pt-BR" sz="2800" b="1" dirty="0" smtClean="0"/>
              <a:t>PRIMENG</a:t>
            </a:r>
            <a:br>
              <a:rPr lang="pt-BR" sz="2800" b="1" dirty="0" smtClean="0"/>
            </a:br>
            <a:r>
              <a:rPr lang="pt-BR" sz="2800" b="1" dirty="0" smtClean="0"/>
              <a:t> </a:t>
            </a:r>
            <a:r>
              <a:rPr lang="pt-BR" sz="2800" b="1" dirty="0"/>
              <a:t>EM NOSSO PROJETO</a:t>
            </a:r>
          </a:p>
        </p:txBody>
      </p:sp>
      <p:sp>
        <p:nvSpPr>
          <p:cNvPr id="3" name="Espaço Reservado para Conteúdo 2"/>
          <p:cNvSpPr>
            <a:spLocks noGrp="1"/>
          </p:cNvSpPr>
          <p:nvPr>
            <p:ph idx="1"/>
          </p:nvPr>
        </p:nvSpPr>
        <p:spPr>
          <a:xfrm>
            <a:off x="395536" y="1844824"/>
            <a:ext cx="8077755" cy="3960440"/>
          </a:xfrm>
        </p:spPr>
        <p:txBody>
          <a:bodyPr>
            <a:noAutofit/>
          </a:bodyPr>
          <a:lstStyle/>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p:cNvSpPr txBox="1">
            <a:spLocks/>
          </p:cNvSpPr>
          <p:nvPr/>
        </p:nvSpPr>
        <p:spPr>
          <a:xfrm>
            <a:off x="251521" y="1700808"/>
            <a:ext cx="8221770" cy="396044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pt-BR" sz="2600" dirty="0" smtClean="0">
                <a:latin typeface="Times New Roman" pitchFamily="18" charset="0"/>
                <a:cs typeface="Times New Roman" pitchFamily="18" charset="0"/>
              </a:rPr>
              <a:t>Segundo passo:</a:t>
            </a:r>
            <a:endParaRPr lang="pt-BR" sz="2600" dirty="0">
              <a:latin typeface="Times New Roman" pitchFamily="18" charset="0"/>
              <a:cs typeface="Times New Roman" pitchFamily="18" charset="0"/>
            </a:endParaRPr>
          </a:p>
          <a:p>
            <a:pPr algn="just">
              <a:spcBef>
                <a:spcPts val="0"/>
              </a:spcBef>
            </a:pPr>
            <a:r>
              <a:rPr lang="pt-BR" sz="2600" b="0" dirty="0" smtClean="0">
                <a:latin typeface="Times New Roman" pitchFamily="18" charset="0"/>
                <a:cs typeface="Times New Roman" pitchFamily="18" charset="0"/>
              </a:rPr>
              <a:t>Importar </a:t>
            </a:r>
            <a:r>
              <a:rPr lang="pt-BR" sz="2600" b="0" dirty="0">
                <a:latin typeface="Times New Roman" pitchFamily="18" charset="0"/>
                <a:cs typeface="Times New Roman" pitchFamily="18" charset="0"/>
              </a:rPr>
              <a:t>as dependências do </a:t>
            </a:r>
            <a:r>
              <a:rPr lang="pt-BR" sz="2600" b="0" dirty="0" err="1">
                <a:latin typeface="Times New Roman" pitchFamily="18" charset="0"/>
                <a:cs typeface="Times New Roman" pitchFamily="18" charset="0"/>
              </a:rPr>
              <a:t>PrimeNG</a:t>
            </a:r>
            <a:r>
              <a:rPr lang="pt-BR" sz="2600" b="0" dirty="0">
                <a:latin typeface="Times New Roman" pitchFamily="18" charset="0"/>
                <a:cs typeface="Times New Roman" pitchFamily="18" charset="0"/>
              </a:rPr>
              <a:t> no </a:t>
            </a:r>
            <a:r>
              <a:rPr lang="pt-BR" sz="2600" b="0" dirty="0" err="1">
                <a:latin typeface="Times New Roman" pitchFamily="18" charset="0"/>
                <a:cs typeface="Times New Roman" pitchFamily="18" charset="0"/>
              </a:rPr>
              <a:t>package</a:t>
            </a:r>
            <a:r>
              <a:rPr lang="pt-BR" sz="2600" b="0" dirty="0">
                <a:latin typeface="Times New Roman" pitchFamily="18" charset="0"/>
                <a:cs typeface="Times New Roman" pitchFamily="18" charset="0"/>
              </a:rPr>
              <a:t> </a:t>
            </a:r>
            <a:r>
              <a:rPr lang="pt-BR" sz="2600" b="0" dirty="0" err="1">
                <a:latin typeface="Times New Roman" pitchFamily="18" charset="0"/>
                <a:cs typeface="Times New Roman" pitchFamily="18" charset="0"/>
              </a:rPr>
              <a:t>json</a:t>
            </a:r>
            <a:r>
              <a:rPr lang="pt-BR" sz="2600" b="0" dirty="0">
                <a:latin typeface="Times New Roman" pitchFamily="18" charset="0"/>
                <a:cs typeface="Times New Roman" pitchFamily="18" charset="0"/>
              </a:rPr>
              <a:t> e declarar nos </a:t>
            </a:r>
            <a:r>
              <a:rPr lang="pt-BR" sz="2600" b="0" dirty="0" err="1">
                <a:latin typeface="Times New Roman" pitchFamily="18" charset="0"/>
                <a:cs typeface="Times New Roman" pitchFamily="18" charset="0"/>
              </a:rPr>
              <a:t>assets</a:t>
            </a:r>
            <a:r>
              <a:rPr lang="pt-BR" sz="2600" b="0" dirty="0">
                <a:latin typeface="Times New Roman" pitchFamily="18" charset="0"/>
                <a:cs typeface="Times New Roman" pitchFamily="18" charset="0"/>
              </a:rPr>
              <a:t> os </a:t>
            </a:r>
            <a:r>
              <a:rPr lang="pt-BR" sz="2600" b="0" dirty="0" err="1">
                <a:latin typeface="Times New Roman" pitchFamily="18" charset="0"/>
                <a:cs typeface="Times New Roman" pitchFamily="18" charset="0"/>
              </a:rPr>
              <a:t>styles</a:t>
            </a:r>
            <a:r>
              <a:rPr lang="pt-BR" sz="2600" b="0" dirty="0">
                <a:latin typeface="Times New Roman" pitchFamily="18" charset="0"/>
                <a:cs typeface="Times New Roman" pitchFamily="18" charset="0"/>
              </a:rPr>
              <a:t> do </a:t>
            </a:r>
            <a:r>
              <a:rPr lang="pt-BR" sz="2600" b="0" dirty="0" err="1" smtClean="0">
                <a:latin typeface="Times New Roman" pitchFamily="18" charset="0"/>
                <a:cs typeface="Times New Roman" pitchFamily="18" charset="0"/>
              </a:rPr>
              <a:t>PrimeNG</a:t>
            </a:r>
            <a:r>
              <a:rPr lang="pt-BR" sz="2600" b="0" dirty="0" smtClean="0">
                <a:latin typeface="Times New Roman" pitchFamily="18" charset="0"/>
                <a:cs typeface="Times New Roman" pitchFamily="18" charset="0"/>
              </a:rPr>
              <a:t>. </a:t>
            </a:r>
          </a:p>
          <a:p>
            <a:pPr algn="just">
              <a:spcBef>
                <a:spcPts val="0"/>
              </a:spcBef>
            </a:pPr>
            <a:r>
              <a:rPr lang="pt-BR" sz="2600" b="0" dirty="0" smtClean="0">
                <a:latin typeface="Times New Roman" pitchFamily="18" charset="0"/>
                <a:cs typeface="Times New Roman" pitchFamily="18" charset="0"/>
              </a:rPr>
              <a:t>Se </a:t>
            </a:r>
            <a:r>
              <a:rPr lang="pt-BR" sz="2600" b="0" dirty="0">
                <a:latin typeface="Times New Roman" pitchFamily="18" charset="0"/>
                <a:cs typeface="Times New Roman" pitchFamily="18" charset="0"/>
              </a:rPr>
              <a:t>caso em nosso </a:t>
            </a:r>
            <a:r>
              <a:rPr lang="pt-BR" sz="2600" b="0" dirty="0" err="1">
                <a:latin typeface="Times New Roman" pitchFamily="18" charset="0"/>
                <a:cs typeface="Times New Roman" pitchFamily="18" charset="0"/>
              </a:rPr>
              <a:t>package.json</a:t>
            </a:r>
            <a:r>
              <a:rPr lang="pt-BR" sz="2600" b="0" dirty="0">
                <a:latin typeface="Times New Roman" pitchFamily="18" charset="0"/>
                <a:cs typeface="Times New Roman" pitchFamily="18" charset="0"/>
              </a:rPr>
              <a:t> não ter sido gravadas as declarações das dependências do </a:t>
            </a:r>
            <a:r>
              <a:rPr lang="pt-BR" sz="2600" b="0" dirty="0" err="1">
                <a:latin typeface="Times New Roman" pitchFamily="18" charset="0"/>
                <a:cs typeface="Times New Roman" pitchFamily="18" charset="0"/>
              </a:rPr>
              <a:t>PrimeNG</a:t>
            </a:r>
            <a:r>
              <a:rPr lang="pt-BR" sz="2600" b="0" dirty="0">
                <a:latin typeface="Times New Roman" pitchFamily="18" charset="0"/>
                <a:cs typeface="Times New Roman" pitchFamily="18" charset="0"/>
              </a:rPr>
              <a:t>, devemos </a:t>
            </a:r>
            <a:r>
              <a:rPr lang="pt-BR" sz="2600" b="0" dirty="0" smtClean="0">
                <a:latin typeface="Times New Roman" pitchFamily="18" charset="0"/>
                <a:cs typeface="Times New Roman" pitchFamily="18" charset="0"/>
              </a:rPr>
              <a:t>adicioná-las </a:t>
            </a:r>
            <a:r>
              <a:rPr lang="pt-BR" sz="2600" b="0" dirty="0">
                <a:latin typeface="Times New Roman" pitchFamily="18" charset="0"/>
                <a:cs typeface="Times New Roman" pitchFamily="18" charset="0"/>
              </a:rPr>
              <a:t>dentro de </a:t>
            </a:r>
            <a:r>
              <a:rPr lang="pt-BR" sz="2600" b="0" dirty="0" err="1">
                <a:latin typeface="Times New Roman" pitchFamily="18" charset="0"/>
                <a:cs typeface="Times New Roman" pitchFamily="18" charset="0"/>
              </a:rPr>
              <a:t>dependencies</a:t>
            </a:r>
            <a:r>
              <a:rPr lang="pt-BR" sz="2600" b="0" dirty="0">
                <a:latin typeface="Times New Roman" pitchFamily="18" charset="0"/>
                <a:cs typeface="Times New Roman" pitchFamily="18" charset="0"/>
              </a:rPr>
              <a:t>:</a:t>
            </a:r>
          </a:p>
          <a:p>
            <a:endParaRPr lang="pt-BR" sz="2800" dirty="0" smtClean="0"/>
          </a:p>
          <a:p>
            <a:endParaRPr lang="pt-BR" sz="2800" dirty="0" smtClean="0"/>
          </a:p>
          <a:p>
            <a:endParaRPr lang="pt-BR" sz="2600" dirty="0"/>
          </a:p>
        </p:txBody>
      </p:sp>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0100" t="11054" r="7593" b="72018"/>
          <a:stretch/>
        </p:blipFill>
        <p:spPr bwMode="auto">
          <a:xfrm>
            <a:off x="539551" y="4516886"/>
            <a:ext cx="7887383" cy="1360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10234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19" y="323403"/>
            <a:ext cx="7632849" cy="903630"/>
          </a:xfrm>
        </p:spPr>
        <p:txBody>
          <a:bodyPr>
            <a:noAutofit/>
          </a:bodyPr>
          <a:lstStyle/>
          <a:p>
            <a:r>
              <a:rPr lang="pt-BR" sz="3200" dirty="0"/>
              <a:t>SPA </a:t>
            </a:r>
            <a:r>
              <a:rPr lang="pt-BR" sz="3200" dirty="0" smtClean="0"/>
              <a:t>- </a:t>
            </a:r>
            <a:r>
              <a:rPr lang="pt-BR" sz="2800" dirty="0"/>
              <a:t>SINGLE PAGE APPLICATION</a:t>
            </a:r>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2050"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85" t="1816" r="1563" b="1995"/>
          <a:stretch/>
        </p:blipFill>
        <p:spPr bwMode="auto">
          <a:xfrm>
            <a:off x="395536" y="1772816"/>
            <a:ext cx="7912181" cy="465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889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1" y="323403"/>
            <a:ext cx="6480720" cy="903630"/>
          </a:xfrm>
        </p:spPr>
        <p:txBody>
          <a:bodyPr>
            <a:noAutofit/>
          </a:bodyPr>
          <a:lstStyle/>
          <a:p>
            <a:pPr algn="ctr"/>
            <a:r>
              <a:rPr lang="pt-BR" sz="2800" b="1" dirty="0"/>
              <a:t>IMPORTANDO O </a:t>
            </a:r>
            <a:r>
              <a:rPr lang="pt-BR" sz="2800" b="1" dirty="0" smtClean="0"/>
              <a:t>PRIMENG</a:t>
            </a:r>
            <a:br>
              <a:rPr lang="pt-BR" sz="2800" b="1" dirty="0" smtClean="0"/>
            </a:br>
            <a:r>
              <a:rPr lang="pt-BR" sz="2800" b="1" dirty="0" smtClean="0"/>
              <a:t> </a:t>
            </a:r>
            <a:r>
              <a:rPr lang="pt-BR" sz="2800" b="1" dirty="0"/>
              <a:t>EM NOSSO PROJETO</a:t>
            </a:r>
          </a:p>
        </p:txBody>
      </p:sp>
      <p:sp>
        <p:nvSpPr>
          <p:cNvPr id="3" name="Espaço Reservado para Conteúdo 2"/>
          <p:cNvSpPr>
            <a:spLocks noGrp="1"/>
          </p:cNvSpPr>
          <p:nvPr>
            <p:ph idx="1"/>
          </p:nvPr>
        </p:nvSpPr>
        <p:spPr>
          <a:xfrm>
            <a:off x="395536" y="1844824"/>
            <a:ext cx="8077755" cy="3960440"/>
          </a:xfrm>
        </p:spPr>
        <p:txBody>
          <a:bodyPr>
            <a:noAutofit/>
          </a:bodyPr>
          <a:lstStyle/>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p:cNvSpPr txBox="1">
            <a:spLocks/>
          </p:cNvSpPr>
          <p:nvPr/>
        </p:nvSpPr>
        <p:spPr>
          <a:xfrm>
            <a:off x="467545" y="1844824"/>
            <a:ext cx="7776863" cy="3816424"/>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pt-BR" sz="2600" dirty="0" smtClean="0">
                <a:latin typeface="Times New Roman" pitchFamily="18" charset="0"/>
                <a:cs typeface="Times New Roman" pitchFamily="18" charset="0"/>
              </a:rPr>
              <a:t>Terceiro passo:</a:t>
            </a:r>
            <a:endParaRPr lang="pt-BR" sz="2600" dirty="0">
              <a:latin typeface="Times New Roman" pitchFamily="18" charset="0"/>
              <a:cs typeface="Times New Roman" pitchFamily="18" charset="0"/>
            </a:endParaRPr>
          </a:p>
          <a:p>
            <a:pPr algn="just"/>
            <a:r>
              <a:rPr lang="pt-BR" sz="2600" b="0" dirty="0">
                <a:latin typeface="Times New Roman" pitchFamily="18" charset="0"/>
                <a:cs typeface="Times New Roman" pitchFamily="18" charset="0"/>
              </a:rPr>
              <a:t>Para nossa aplicação reconhecer os estilos do </a:t>
            </a:r>
            <a:r>
              <a:rPr lang="pt-BR" sz="2600" b="0" dirty="0" err="1">
                <a:latin typeface="Times New Roman" pitchFamily="18" charset="0"/>
                <a:cs typeface="Times New Roman" pitchFamily="18" charset="0"/>
              </a:rPr>
              <a:t>PrimeNG</a:t>
            </a:r>
            <a:r>
              <a:rPr lang="pt-BR" sz="2600" b="0" dirty="0">
                <a:latin typeface="Times New Roman" pitchFamily="18" charset="0"/>
                <a:cs typeface="Times New Roman" pitchFamily="18" charset="0"/>
              </a:rPr>
              <a:t>, devemos adicionar os seguintes </a:t>
            </a:r>
            <a:r>
              <a:rPr lang="pt-BR" sz="2600" b="0" dirty="0" err="1">
                <a:latin typeface="Times New Roman" pitchFamily="18" charset="0"/>
                <a:cs typeface="Times New Roman" pitchFamily="18" charset="0"/>
              </a:rPr>
              <a:t>CSSs</a:t>
            </a:r>
            <a:r>
              <a:rPr lang="pt-BR" sz="2600" b="0" dirty="0">
                <a:latin typeface="Times New Roman" pitchFamily="18" charset="0"/>
                <a:cs typeface="Times New Roman" pitchFamily="18" charset="0"/>
              </a:rPr>
              <a:t> dentro de </a:t>
            </a:r>
            <a:r>
              <a:rPr lang="pt-BR" sz="2600" b="0" dirty="0" err="1">
                <a:latin typeface="Times New Roman" pitchFamily="18" charset="0"/>
                <a:cs typeface="Times New Roman" pitchFamily="18" charset="0"/>
              </a:rPr>
              <a:t>Styles</a:t>
            </a:r>
            <a:r>
              <a:rPr lang="pt-BR" sz="2600" b="0" dirty="0">
                <a:latin typeface="Times New Roman" pitchFamily="18" charset="0"/>
                <a:cs typeface="Times New Roman" pitchFamily="18" charset="0"/>
              </a:rPr>
              <a:t> do arquivo </a:t>
            </a:r>
            <a:r>
              <a:rPr lang="pt-BR" sz="2600" b="0" dirty="0" err="1">
                <a:latin typeface="Times New Roman" pitchFamily="18" charset="0"/>
                <a:cs typeface="Times New Roman" pitchFamily="18" charset="0"/>
              </a:rPr>
              <a:t>agular.json</a:t>
            </a:r>
            <a:r>
              <a:rPr lang="pt-BR" sz="2600" b="0" dirty="0">
                <a:latin typeface="Times New Roman" pitchFamily="18" charset="0"/>
                <a:cs typeface="Times New Roman" pitchFamily="18" charset="0"/>
              </a:rPr>
              <a:t>.</a:t>
            </a:r>
          </a:p>
          <a:p>
            <a:endParaRPr lang="pt-BR" sz="2800" dirty="0" smtClean="0"/>
          </a:p>
          <a:p>
            <a:endParaRPr lang="pt-BR" sz="2600"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745" t="53646" r="17200" b="26133"/>
          <a:stretch/>
        </p:blipFill>
        <p:spPr bwMode="auto">
          <a:xfrm>
            <a:off x="1063904" y="4221088"/>
            <a:ext cx="6944183"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9759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1" y="323403"/>
            <a:ext cx="6480720" cy="903630"/>
          </a:xfrm>
        </p:spPr>
        <p:txBody>
          <a:bodyPr>
            <a:noAutofit/>
          </a:bodyPr>
          <a:lstStyle/>
          <a:p>
            <a:pPr algn="ctr"/>
            <a:r>
              <a:rPr lang="pt-BR" sz="2800" b="1" dirty="0"/>
              <a:t>IMPORTANDO O </a:t>
            </a:r>
            <a:r>
              <a:rPr lang="pt-BR" sz="2800" b="1" dirty="0" smtClean="0"/>
              <a:t>PRIMENG</a:t>
            </a:r>
            <a:br>
              <a:rPr lang="pt-BR" sz="2800" b="1" dirty="0" smtClean="0"/>
            </a:br>
            <a:r>
              <a:rPr lang="pt-BR" sz="2800" b="1" dirty="0" smtClean="0"/>
              <a:t> </a:t>
            </a:r>
            <a:r>
              <a:rPr lang="pt-BR" sz="2800" b="1" dirty="0"/>
              <a:t>EM NOSSO PROJETO</a:t>
            </a:r>
          </a:p>
        </p:txBody>
      </p:sp>
      <p:sp>
        <p:nvSpPr>
          <p:cNvPr id="3" name="Espaço Reservado para Conteúdo 2"/>
          <p:cNvSpPr>
            <a:spLocks noGrp="1"/>
          </p:cNvSpPr>
          <p:nvPr>
            <p:ph idx="1"/>
          </p:nvPr>
        </p:nvSpPr>
        <p:spPr>
          <a:xfrm>
            <a:off x="395536" y="1844824"/>
            <a:ext cx="8077755" cy="3960440"/>
          </a:xfrm>
        </p:spPr>
        <p:txBody>
          <a:bodyPr>
            <a:noAutofit/>
          </a:bodyPr>
          <a:lstStyle/>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p:cNvSpPr txBox="1">
            <a:spLocks/>
          </p:cNvSpPr>
          <p:nvPr/>
        </p:nvSpPr>
        <p:spPr>
          <a:xfrm>
            <a:off x="251520" y="1822748"/>
            <a:ext cx="7920880" cy="4392488"/>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pt-BR" sz="2600" dirty="0" smtClean="0">
                <a:latin typeface="Times New Roman" pitchFamily="18" charset="0"/>
                <a:cs typeface="Times New Roman" pitchFamily="18" charset="0"/>
              </a:rPr>
              <a:t>Quarto passo:</a:t>
            </a:r>
            <a:endParaRPr lang="pt-BR" sz="2600" dirty="0">
              <a:latin typeface="Times New Roman" pitchFamily="18" charset="0"/>
              <a:cs typeface="Times New Roman" pitchFamily="18" charset="0"/>
            </a:endParaRPr>
          </a:p>
          <a:p>
            <a:pPr algn="just"/>
            <a:r>
              <a:rPr lang="pt-BR" sz="2600" b="0" dirty="0" smtClean="0">
                <a:latin typeface="Times New Roman" pitchFamily="18" charset="0"/>
                <a:cs typeface="Times New Roman" pitchFamily="18" charset="0"/>
              </a:rPr>
              <a:t>A </a:t>
            </a:r>
            <a:r>
              <a:rPr lang="pt-BR" sz="2600" b="0" dirty="0">
                <a:latin typeface="Times New Roman" pitchFamily="18" charset="0"/>
                <a:cs typeface="Times New Roman" pitchFamily="18" charset="0"/>
              </a:rPr>
              <a:t>dependência </a:t>
            </a:r>
            <a:r>
              <a:rPr lang="pt-BR" sz="2600" b="0" dirty="0" err="1">
                <a:latin typeface="Times New Roman" pitchFamily="18" charset="0"/>
                <a:cs typeface="Times New Roman" pitchFamily="18" charset="0"/>
              </a:rPr>
              <a:t>animations</a:t>
            </a:r>
            <a:r>
              <a:rPr lang="pt-BR" sz="2600" b="0" dirty="0">
                <a:latin typeface="Times New Roman" pitchFamily="18" charset="0"/>
                <a:cs typeface="Times New Roman" pitchFamily="18" charset="0"/>
              </a:rPr>
              <a:t> é utilizada em diversos componentes do framework, logo ao realizar o download da biblioteca, o módulo </a:t>
            </a:r>
            <a:r>
              <a:rPr lang="pt-BR" sz="2600" b="0" dirty="0" err="1" smtClean="0">
                <a:latin typeface="Times New Roman" pitchFamily="18" charset="0"/>
                <a:cs typeface="Times New Roman" pitchFamily="18" charset="0"/>
              </a:rPr>
              <a:t>BrowserAnimationsModule</a:t>
            </a:r>
            <a:r>
              <a:rPr lang="pt-BR" sz="2600" b="0" dirty="0" smtClean="0">
                <a:latin typeface="Times New Roman" pitchFamily="18" charset="0"/>
                <a:cs typeface="Times New Roman" pitchFamily="18" charset="0"/>
              </a:rPr>
              <a:t> </a:t>
            </a:r>
            <a:r>
              <a:rPr lang="pt-BR" sz="2600" b="0" dirty="0">
                <a:latin typeface="Times New Roman" pitchFamily="18" charset="0"/>
                <a:cs typeface="Times New Roman" pitchFamily="18" charset="0"/>
              </a:rPr>
              <a:t>do </a:t>
            </a:r>
            <a:r>
              <a:rPr lang="pt-BR" sz="2600" b="0" dirty="0" err="1">
                <a:latin typeface="Times New Roman" pitchFamily="18" charset="0"/>
                <a:cs typeface="Times New Roman" pitchFamily="18" charset="0"/>
              </a:rPr>
              <a:t>Animations</a:t>
            </a:r>
            <a:r>
              <a:rPr lang="pt-BR" sz="2600" b="0" dirty="0">
                <a:latin typeface="Times New Roman" pitchFamily="18" charset="0"/>
                <a:cs typeface="Times New Roman" pitchFamily="18" charset="0"/>
              </a:rPr>
              <a:t> deve ser importado em nossa aplicação.</a:t>
            </a:r>
          </a:p>
          <a:p>
            <a:pPr algn="just"/>
            <a:r>
              <a:rPr lang="pt-BR" sz="2600" b="0" dirty="0" smtClean="0">
                <a:latin typeface="Times New Roman" pitchFamily="18" charset="0"/>
                <a:cs typeface="Times New Roman" pitchFamily="18" charset="0"/>
              </a:rPr>
              <a:t>Assim </a:t>
            </a:r>
            <a:r>
              <a:rPr lang="pt-BR" sz="2600" b="0" dirty="0">
                <a:latin typeface="Times New Roman" pitchFamily="18" charset="0"/>
                <a:cs typeface="Times New Roman" pitchFamily="18" charset="0"/>
              </a:rPr>
              <a:t>como no </a:t>
            </a:r>
            <a:r>
              <a:rPr lang="pt-BR" sz="2600" b="0" dirty="0" err="1">
                <a:latin typeface="Times New Roman" pitchFamily="18" charset="0"/>
                <a:cs typeface="Times New Roman" pitchFamily="18" charset="0"/>
              </a:rPr>
              <a:t>animation</a:t>
            </a:r>
            <a:r>
              <a:rPr lang="pt-BR" sz="2600" b="0" dirty="0">
                <a:latin typeface="Times New Roman" pitchFamily="18" charset="0"/>
                <a:cs typeface="Times New Roman" pitchFamily="18" charset="0"/>
              </a:rPr>
              <a:t>, podemos importar mais alguns módulos que utilizaremos durante o desenvolvimento.</a:t>
            </a:r>
          </a:p>
          <a:p>
            <a:endParaRPr lang="pt-BR" sz="2800" dirty="0" smtClean="0"/>
          </a:p>
          <a:p>
            <a:endParaRPr lang="pt-BR" sz="2600" dirty="0"/>
          </a:p>
        </p:txBody>
      </p:sp>
    </p:spTree>
    <p:extLst>
      <p:ext uri="{BB962C8B-B14F-4D97-AF65-F5344CB8AC3E}">
        <p14:creationId xmlns:p14="http://schemas.microsoft.com/office/powerpoint/2010/main" val="9532765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0363" y="3645024"/>
            <a:ext cx="8363272" cy="2844234"/>
          </a:xfrm>
        </p:spPr>
        <p:txBody>
          <a:bodyPr>
            <a:normAutofit/>
          </a:bodyPr>
          <a:lstStyle/>
          <a:p>
            <a:pPr algn="ctr"/>
            <a:r>
              <a:rPr lang="pt-BR" sz="4800" b="1" dirty="0" smtClean="0">
                <a:latin typeface="Times" pitchFamily="18" charset="0"/>
              </a:rPr>
              <a:t>HTTP CLIENT</a:t>
            </a:r>
            <a:r>
              <a:rPr lang="pt-BR" sz="4800" b="1" dirty="0">
                <a:latin typeface="Times" pitchFamily="18" charset="0"/>
              </a:rPr>
              <a:t/>
            </a:r>
            <a:br>
              <a:rPr lang="pt-BR" sz="4800" b="1" dirty="0">
                <a:latin typeface="Times" pitchFamily="18" charset="0"/>
              </a:rPr>
            </a:br>
            <a:r>
              <a:rPr lang="pt-BR" sz="2600" b="1" dirty="0" smtClean="0">
                <a:solidFill>
                  <a:schemeClr val="tx1"/>
                </a:solidFill>
                <a:latin typeface="Times" pitchFamily="18" charset="0"/>
                <a:cs typeface="Times New Roman" pitchFamily="18" charset="0"/>
              </a:rPr>
              <a:t/>
            </a:r>
            <a:br>
              <a:rPr lang="pt-BR" sz="2600" b="1" dirty="0" smtClean="0">
                <a:solidFill>
                  <a:schemeClr val="tx1"/>
                </a:solidFill>
                <a:latin typeface="Times" pitchFamily="18" charset="0"/>
                <a:cs typeface="Times New Roman" pitchFamily="18" charset="0"/>
              </a:rPr>
            </a:br>
            <a:r>
              <a:rPr lang="pt-BR" sz="2400" dirty="0" smtClean="0">
                <a:solidFill>
                  <a:schemeClr val="tx1"/>
                </a:solidFill>
                <a:latin typeface="Times" pitchFamily="18" charset="0"/>
                <a:cs typeface="Times New Roman" pitchFamily="18" charset="0"/>
              </a:rPr>
              <a:t>introdução ao módulo </a:t>
            </a:r>
            <a:r>
              <a:rPr lang="pt-BR" sz="2400" dirty="0" err="1" smtClean="0">
                <a:solidFill>
                  <a:schemeClr val="tx1"/>
                </a:solidFill>
                <a:latin typeface="Times" pitchFamily="18" charset="0"/>
                <a:cs typeface="Times New Roman" pitchFamily="18" charset="0"/>
              </a:rPr>
              <a:t>http</a:t>
            </a:r>
            <a:r>
              <a:rPr lang="pt-BR" b="1" dirty="0">
                <a:solidFill>
                  <a:schemeClr val="tx1"/>
                </a:solidFill>
              </a:rPr>
              <a:t/>
            </a:r>
            <a:br>
              <a:rPr lang="pt-BR" b="1" dirty="0">
                <a:solidFill>
                  <a:schemeClr val="tx1"/>
                </a:solidFill>
              </a:rPr>
            </a:br>
            <a:endParaRPr lang="pt-BR" b="1" dirty="0">
              <a:solidFill>
                <a:schemeClr val="tx1"/>
              </a:solidFill>
            </a:endParaRPr>
          </a:p>
        </p:txBody>
      </p:sp>
      <p:cxnSp>
        <p:nvCxnSpPr>
          <p:cNvPr id="4" name="Conector reto 3"/>
          <p:cNvCxnSpPr/>
          <p:nvPr/>
        </p:nvCxnSpPr>
        <p:spPr>
          <a:xfrm>
            <a:off x="863587" y="5229200"/>
            <a:ext cx="7416824"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2052" name="Picture 4" descr="C:\Users\User\Desktop\Workshop\angular-project\Apresentação\Imagens\curso_primeiros-passos-com-angular_19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531440"/>
            <a:ext cx="9036496" cy="441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529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smtClean="0"/>
              <a:t>HTTP </a:t>
            </a:r>
            <a:r>
              <a:rPr lang="pt-BR" sz="2800" b="1" dirty="0" err="1" smtClean="0"/>
              <a:t>Client</a:t>
            </a:r>
            <a:endParaRPr lang="pt-BR" sz="2800" b="1" dirty="0"/>
          </a:p>
        </p:txBody>
      </p:sp>
      <p:sp>
        <p:nvSpPr>
          <p:cNvPr id="3" name="Espaço Reservado para Conteúdo 2"/>
          <p:cNvSpPr>
            <a:spLocks noGrp="1"/>
          </p:cNvSpPr>
          <p:nvPr>
            <p:ph idx="1"/>
          </p:nvPr>
        </p:nvSpPr>
        <p:spPr>
          <a:xfrm>
            <a:off x="251520" y="1916832"/>
            <a:ext cx="8568952" cy="4536504"/>
          </a:xfrm>
        </p:spPr>
        <p:txBody>
          <a:bodyPr>
            <a:noAutofit/>
          </a:bodyPr>
          <a:lstStyle/>
          <a:p>
            <a:pPr algn="just"/>
            <a:r>
              <a:rPr lang="pt-BR" sz="2600" b="0" dirty="0" smtClean="0">
                <a:latin typeface="Times New Roman" panose="02020603050405020304" pitchFamily="18" charset="0"/>
                <a:cs typeface="Times New Roman" pitchFamily="18" charset="0"/>
              </a:rPr>
              <a:t>Muitas aplicações front-</a:t>
            </a:r>
            <a:r>
              <a:rPr lang="pt-BR" sz="2600" b="0" dirty="0" err="1" smtClean="0">
                <a:latin typeface="Times New Roman" panose="02020603050405020304" pitchFamily="18" charset="0"/>
                <a:cs typeface="Times New Roman" pitchFamily="18" charset="0"/>
              </a:rPr>
              <a:t>end</a:t>
            </a:r>
            <a:r>
              <a:rPr lang="pt-BR" sz="2600" b="0" dirty="0" smtClean="0">
                <a:latin typeface="Times New Roman" panose="02020603050405020304" pitchFamily="18" charset="0"/>
                <a:cs typeface="Times New Roman" pitchFamily="18" charset="0"/>
              </a:rPr>
              <a:t> se comunicam com serviços pelo protocolo HTTP, com isso, o componente </a:t>
            </a:r>
            <a:r>
              <a:rPr lang="pt-BR" sz="2600" b="0" dirty="0" err="1" smtClean="0">
                <a:latin typeface="Times New Roman" panose="02020603050405020304" pitchFamily="18" charset="0"/>
                <a:cs typeface="Times New Roman" pitchFamily="18" charset="0"/>
              </a:rPr>
              <a:t>HttpClient</a:t>
            </a:r>
            <a:r>
              <a:rPr lang="pt-BR" sz="2600" b="0" dirty="0" smtClean="0">
                <a:latin typeface="Times New Roman" panose="02020603050405020304" pitchFamily="18" charset="0"/>
                <a:cs typeface="Times New Roman" pitchFamily="18" charset="0"/>
              </a:rPr>
              <a:t> foi criado para dar suporte a uma aplicação Angular para trabalhar com uma API </a:t>
            </a:r>
            <a:r>
              <a:rPr lang="pt-BR" sz="2600" b="0" dirty="0" err="1" smtClean="0">
                <a:latin typeface="Times New Roman" panose="02020603050405020304" pitchFamily="18" charset="0"/>
                <a:cs typeface="Times New Roman" pitchFamily="18" charset="0"/>
              </a:rPr>
              <a:t>Http</a:t>
            </a:r>
            <a:r>
              <a:rPr lang="pt-BR" sz="2600" b="0" dirty="0" smtClean="0">
                <a:latin typeface="Times New Roman" panose="02020603050405020304" pitchFamily="18" charset="0"/>
                <a:cs typeface="Times New Roman" pitchFamily="18" charset="0"/>
              </a:rPr>
              <a:t> simplificada.</a:t>
            </a:r>
          </a:p>
          <a:p>
            <a:pPr algn="just"/>
            <a:r>
              <a:rPr lang="pt-BR" sz="2600" b="0" dirty="0" smtClean="0">
                <a:latin typeface="Times New Roman" panose="02020603050405020304" pitchFamily="18" charset="0"/>
                <a:cs typeface="Times New Roman" pitchFamily="18" charset="0"/>
              </a:rPr>
              <a:t>As várias versões do módulo HTTP angular têm uma API baseada em </a:t>
            </a:r>
            <a:r>
              <a:rPr lang="pt-BR" sz="2600" b="0" dirty="0" err="1" smtClean="0">
                <a:latin typeface="Times New Roman" panose="02020603050405020304" pitchFamily="18" charset="0"/>
                <a:cs typeface="Times New Roman" pitchFamily="18" charset="0"/>
              </a:rPr>
              <a:t>Observables</a:t>
            </a:r>
            <a:r>
              <a:rPr lang="pt-BR" sz="2600" b="0" dirty="0" smtClean="0">
                <a:latin typeface="Times New Roman" panose="02020603050405020304" pitchFamily="18" charset="0"/>
                <a:cs typeface="Times New Roman" pitchFamily="18" charset="0"/>
              </a:rPr>
              <a:t> </a:t>
            </a:r>
            <a:r>
              <a:rPr lang="pt-BR" sz="2600" b="0" dirty="0" err="1" smtClean="0">
                <a:latin typeface="Times New Roman" panose="02020603050405020304" pitchFamily="18" charset="0"/>
                <a:cs typeface="Times New Roman" pitchFamily="18" charset="0"/>
              </a:rPr>
              <a:t>RxJS</a:t>
            </a:r>
            <a:r>
              <a:rPr lang="pt-BR" sz="2600" b="0" dirty="0" smtClean="0">
                <a:latin typeface="Times New Roman" panose="02020603050405020304" pitchFamily="18" charset="0"/>
                <a:cs typeface="Times New Roman" pitchFamily="18" charset="0"/>
              </a:rPr>
              <a:t> . Isso significa que as múltiplas chamadas para o módulo HTTP sempre retornarão um </a:t>
            </a:r>
            <a:r>
              <a:rPr lang="pt-BR" sz="2600" b="0" dirty="0" err="1" smtClean="0">
                <a:latin typeface="Times New Roman" panose="02020603050405020304" pitchFamily="18" charset="0"/>
                <a:cs typeface="Times New Roman" pitchFamily="18" charset="0"/>
              </a:rPr>
              <a:t>Observable</a:t>
            </a:r>
            <a:r>
              <a:rPr lang="pt-BR" sz="2600" b="0" dirty="0" smtClean="0">
                <a:latin typeface="Times New Roman" panose="02020603050405020304" pitchFamily="18" charset="0"/>
                <a:cs typeface="Times New Roman" pitchFamily="18" charset="0"/>
              </a:rPr>
              <a:t>, que precisamos assinar de uma forma ou de outra.</a:t>
            </a:r>
          </a:p>
          <a:p>
            <a:endParaRPr lang="pt-BR" sz="2400" b="0" dirty="0">
              <a:latin typeface="Times New Roman" panose="02020603050405020304" pitchFamily="18" charset="0"/>
              <a:cs typeface="Times New Roman" panose="02020603050405020304" pitchFamily="18" charset="0"/>
            </a:endParaRPr>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6569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smtClean="0"/>
              <a:t>HTTP </a:t>
            </a:r>
            <a:r>
              <a:rPr lang="pt-BR" sz="2800" b="1" dirty="0" err="1" smtClean="0"/>
              <a:t>Client</a:t>
            </a:r>
            <a:r>
              <a:rPr lang="pt-BR" sz="2800" b="1" dirty="0" smtClean="0"/>
              <a:t> e </a:t>
            </a:r>
            <a:r>
              <a:rPr lang="pt-BR" sz="2800" b="1" dirty="0" err="1" smtClean="0"/>
              <a:t>Observables</a:t>
            </a:r>
            <a:r>
              <a:rPr lang="pt-BR" sz="2800" b="1" dirty="0" smtClean="0"/>
              <a:t> </a:t>
            </a:r>
            <a:endParaRPr lang="pt-BR" sz="2800" b="1" dirty="0"/>
          </a:p>
        </p:txBody>
      </p:sp>
      <p:sp>
        <p:nvSpPr>
          <p:cNvPr id="3" name="Espaço Reservado para Conteúdo 2"/>
          <p:cNvSpPr>
            <a:spLocks noGrp="1"/>
          </p:cNvSpPr>
          <p:nvPr>
            <p:ph idx="1"/>
          </p:nvPr>
        </p:nvSpPr>
        <p:spPr>
          <a:xfrm>
            <a:off x="251520" y="1916832"/>
            <a:ext cx="8568952" cy="4320480"/>
          </a:xfrm>
        </p:spPr>
        <p:txBody>
          <a:bodyPr>
            <a:noAutofit/>
          </a:bodyPr>
          <a:lstStyle/>
          <a:p>
            <a:pPr marL="342900" lvl="0" indent="-342900" algn="just">
              <a:buFont typeface="Arial" panose="020B0604020202020204" pitchFamily="34" charset="0"/>
              <a:buChar char="•"/>
            </a:pPr>
            <a:r>
              <a:rPr lang="pt-BR" sz="2600" b="0" dirty="0">
                <a:latin typeface="Times New Roman" panose="02020603050405020304" pitchFamily="18" charset="0"/>
                <a:cs typeface="Times New Roman" pitchFamily="18" charset="0"/>
              </a:rPr>
              <a:t>S</a:t>
            </a:r>
            <a:r>
              <a:rPr lang="pt-BR" sz="2600" b="0" dirty="0" smtClean="0">
                <a:latin typeface="Times New Roman" panose="02020603050405020304" pitchFamily="18" charset="0"/>
                <a:cs typeface="Times New Roman" pitchFamily="18" charset="0"/>
              </a:rPr>
              <a:t>e não assinarmos esses observáveis, nada acontecerá</a:t>
            </a:r>
          </a:p>
          <a:p>
            <a:pPr marL="342900" lvl="0" indent="-342900" algn="just">
              <a:buFont typeface="Arial" panose="020B0604020202020204" pitchFamily="34" charset="0"/>
              <a:buChar char="•"/>
            </a:pPr>
            <a:r>
              <a:rPr lang="pt-BR" sz="2600" b="0" dirty="0" smtClean="0">
                <a:latin typeface="Times New Roman" panose="02020603050405020304" pitchFamily="18" charset="0"/>
                <a:cs typeface="Times New Roman" pitchFamily="18" charset="0"/>
              </a:rPr>
              <a:t>Se </a:t>
            </a:r>
            <a:r>
              <a:rPr lang="pt-BR" sz="2600" b="0" dirty="0">
                <a:latin typeface="Times New Roman" panose="02020603050405020304" pitchFamily="18" charset="0"/>
                <a:cs typeface="Times New Roman" panose="02020603050405020304" pitchFamily="18" charset="0"/>
              </a:rPr>
              <a:t>assinarmos várias vezes esses observáveis, várias solicitações HTTP serão acionadas</a:t>
            </a:r>
          </a:p>
          <a:p>
            <a:pPr marL="342900" lvl="0" indent="-342900" algn="just">
              <a:buFont typeface="Arial" panose="020B0604020202020204" pitchFamily="34" charset="0"/>
              <a:buChar char="•"/>
            </a:pPr>
            <a:r>
              <a:rPr lang="pt-BR" sz="2600" b="0" dirty="0">
                <a:latin typeface="Times New Roman" panose="02020603050405020304" pitchFamily="18" charset="0"/>
                <a:cs typeface="Times New Roman" panose="02020603050405020304" pitchFamily="18" charset="0"/>
              </a:rPr>
              <a:t>Esse tipo específico de </a:t>
            </a:r>
            <a:r>
              <a:rPr lang="pt-BR" sz="2600" b="0" dirty="0" err="1">
                <a:latin typeface="Times New Roman" panose="02020603050405020304" pitchFamily="18" charset="0"/>
                <a:cs typeface="Times New Roman" panose="02020603050405020304" pitchFamily="18" charset="0"/>
              </a:rPr>
              <a:t>Observables</a:t>
            </a:r>
            <a:r>
              <a:rPr lang="pt-BR" sz="2600" b="0" dirty="0">
                <a:latin typeface="Times New Roman" panose="02020603050405020304" pitchFamily="18" charset="0"/>
                <a:cs typeface="Times New Roman" panose="02020603050405020304" pitchFamily="18" charset="0"/>
              </a:rPr>
              <a:t> são fluxos de valor único: se a solicitação HTTP for bem-sucedida, esses observáveis ​​emitirão apenas um valor e, em seguida, serão concluídos</a:t>
            </a:r>
          </a:p>
          <a:p>
            <a:pPr marL="342900" indent="-342900" algn="just">
              <a:buFont typeface="Arial" panose="020B0604020202020204" pitchFamily="34" charset="0"/>
              <a:buChar char="•"/>
            </a:pPr>
            <a:r>
              <a:rPr lang="pt-BR" sz="2600" b="0" dirty="0" smtClean="0">
                <a:latin typeface="Times New Roman" panose="02020603050405020304" pitchFamily="18" charset="0"/>
                <a:cs typeface="Times New Roman" panose="02020603050405020304" pitchFamily="18" charset="0"/>
              </a:rPr>
              <a:t>Esses </a:t>
            </a:r>
            <a:r>
              <a:rPr lang="pt-BR" sz="2600" b="0" dirty="0">
                <a:latin typeface="Times New Roman" panose="02020603050405020304" pitchFamily="18" charset="0"/>
                <a:cs typeface="Times New Roman" panose="02020603050405020304" pitchFamily="18" charset="0"/>
              </a:rPr>
              <a:t>observáveis ​​emitirão um erro se a solicitação HTTP falhar, mais sobre isso mais tarde</a:t>
            </a:r>
            <a:endParaRPr lang="pt-BR" sz="2600" b="0" dirty="0" smtClean="0">
              <a:latin typeface="Times New Roman" pitchFamily="18" charset="0"/>
              <a:cs typeface="Times New Roman" pitchFamily="18" charset="0"/>
            </a:endParaRPr>
          </a:p>
          <a:p>
            <a:pPr algn="just"/>
            <a:endParaRPr lang="pt-BR" sz="2400" b="0" dirty="0">
              <a:latin typeface="Times New Roman" pitchFamily="18" charset="0"/>
              <a:cs typeface="Times New Roman" pitchFamily="18" charset="0"/>
            </a:endParaRPr>
          </a:p>
          <a:p>
            <a:pPr algn="just">
              <a:lnSpc>
                <a:spcPct val="120000"/>
              </a:lnSpc>
            </a:pPr>
            <a:endParaRPr lang="pt-BR" sz="2400" b="0" u="sng" dirty="0" smtClean="0">
              <a:latin typeface="Times New Roman" pitchFamily="18" charset="0"/>
              <a:cs typeface="Times New Roman" pitchFamily="18" charset="0"/>
            </a:endParaRPr>
          </a:p>
          <a:p>
            <a:endParaRPr lang="pt-BR" sz="2400" b="0" dirty="0">
              <a:latin typeface="Times New Roman" panose="02020603050405020304" pitchFamily="18" charset="0"/>
              <a:cs typeface="Times New Roman" panose="02020603050405020304" pitchFamily="18" charset="0"/>
            </a:endParaRPr>
          </a:p>
          <a:p>
            <a:endParaRPr lang="pt-BR" sz="2400" b="0" dirty="0">
              <a:latin typeface="Times New Roman" panose="02020603050405020304" pitchFamily="18" charset="0"/>
              <a:cs typeface="Times New Roman" panose="02020603050405020304" pitchFamily="18" charset="0"/>
            </a:endParaRPr>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2632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a:t>HTTP </a:t>
            </a:r>
            <a:r>
              <a:rPr lang="pt-BR" sz="2800" b="1" dirty="0" err="1" smtClean="0"/>
              <a:t>Client</a:t>
            </a:r>
            <a:r>
              <a:rPr lang="pt-BR" sz="2800" b="1" dirty="0" smtClean="0"/>
              <a:t> - </a:t>
            </a:r>
            <a:r>
              <a:rPr lang="pt-BR" sz="2800" b="1" dirty="0" err="1" smtClean="0"/>
              <a:t>mECÂNISMO</a:t>
            </a:r>
            <a:r>
              <a:rPr lang="pt-BR" sz="2800" b="1" dirty="0" smtClean="0"/>
              <a:t> </a:t>
            </a:r>
            <a:endParaRPr lang="pt-BR" sz="2800" b="1"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pic>
        <p:nvPicPr>
          <p:cNvPr id="7" name="Espaço Reservado para Conteúdo 6"/>
          <p:cNvPicPr>
            <a:picLocks noGrp="1"/>
          </p:cNvPicPr>
          <p:nvPr>
            <p:ph idx="1"/>
          </p:nvPr>
        </p:nvPicPr>
        <p:blipFill rotWithShape="1">
          <a:blip r:embed="rId4"/>
          <a:srcRect l="11470" t="38556" r="40531" b="22933"/>
          <a:stretch/>
        </p:blipFill>
        <p:spPr bwMode="auto">
          <a:xfrm>
            <a:off x="395536" y="1895223"/>
            <a:ext cx="7851008" cy="3838033"/>
          </a:xfrm>
          <a:prstGeom prst="rect">
            <a:avLst/>
          </a:prstGeom>
          <a:ln>
            <a:noFill/>
          </a:ln>
          <a:extLst>
            <a:ext uri="{53640926-AAD7-44D8-BBD7-CCE9431645EC}">
              <a14:shadowObscured xmlns:a14="http://schemas.microsoft.com/office/drawing/2010/main"/>
            </a:ext>
          </a:extLst>
        </p:spPr>
      </p:pic>
      <p:sp>
        <p:nvSpPr>
          <p:cNvPr id="4" name="Retângulo 3"/>
          <p:cNvSpPr/>
          <p:nvPr/>
        </p:nvSpPr>
        <p:spPr>
          <a:xfrm>
            <a:off x="3923928" y="4077072"/>
            <a:ext cx="144016" cy="21602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61896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7317" y="3717032"/>
            <a:ext cx="8363272" cy="2844234"/>
          </a:xfrm>
        </p:spPr>
        <p:txBody>
          <a:bodyPr>
            <a:normAutofit/>
          </a:bodyPr>
          <a:lstStyle/>
          <a:p>
            <a:pPr algn="ctr"/>
            <a:r>
              <a:rPr lang="pt-BR" sz="4800" b="1" dirty="0" err="1" smtClean="0">
                <a:solidFill>
                  <a:schemeClr val="tx1"/>
                </a:solidFill>
                <a:latin typeface="Times New Roman" panose="02020603050405020304" pitchFamily="18" charset="0"/>
                <a:cs typeface="Times New Roman" panose="02020603050405020304" pitchFamily="18" charset="0"/>
              </a:rPr>
              <a:t>guards</a:t>
            </a:r>
            <a:r>
              <a:rPr lang="pt-BR" sz="4800" b="1" dirty="0">
                <a:latin typeface="Times New Roman" panose="02020603050405020304" pitchFamily="18" charset="0"/>
                <a:cs typeface="Times New Roman" panose="02020603050405020304" pitchFamily="18" charset="0"/>
              </a:rPr>
              <a:t/>
            </a:r>
            <a:br>
              <a:rPr lang="pt-BR" sz="4800" b="1" dirty="0">
                <a:latin typeface="Times New Roman" panose="02020603050405020304" pitchFamily="18" charset="0"/>
                <a:cs typeface="Times New Roman" panose="02020603050405020304" pitchFamily="18" charset="0"/>
              </a:rPr>
            </a:br>
            <a:r>
              <a:rPr lang="pt-BR" sz="2600" b="1" dirty="0" smtClean="0">
                <a:solidFill>
                  <a:schemeClr val="tx1"/>
                </a:solidFill>
                <a:latin typeface="Times New Roman" pitchFamily="18" charset="0"/>
                <a:cs typeface="Times New Roman" pitchFamily="18" charset="0"/>
              </a:rPr>
              <a:t/>
            </a:r>
            <a:br>
              <a:rPr lang="pt-BR" sz="2600" b="1" dirty="0" smtClean="0">
                <a:solidFill>
                  <a:schemeClr val="tx1"/>
                </a:solidFill>
                <a:latin typeface="Times New Roman" pitchFamily="18" charset="0"/>
                <a:cs typeface="Times New Roman" pitchFamily="18" charset="0"/>
              </a:rPr>
            </a:br>
            <a:r>
              <a:rPr lang="pt-BR" sz="2600" dirty="0" smtClean="0">
                <a:solidFill>
                  <a:schemeClr val="tx1"/>
                </a:solidFill>
                <a:latin typeface="Times New Roman" pitchFamily="18" charset="0"/>
                <a:cs typeface="Times New Roman" pitchFamily="18" charset="0"/>
              </a:rPr>
              <a:t>trabalhando com </a:t>
            </a:r>
            <a:r>
              <a:rPr lang="pt-BR" sz="2600" dirty="0" err="1" smtClean="0">
                <a:solidFill>
                  <a:schemeClr val="tx1"/>
                </a:solidFill>
                <a:latin typeface="Times New Roman" pitchFamily="18" charset="0"/>
                <a:cs typeface="Times New Roman" pitchFamily="18" charset="0"/>
              </a:rPr>
              <a:t>guards</a:t>
            </a:r>
            <a:r>
              <a:rPr lang="pt-BR" b="1" dirty="0">
                <a:solidFill>
                  <a:schemeClr val="tx1"/>
                </a:solidFill>
              </a:rPr>
              <a:t/>
            </a:r>
            <a:br>
              <a:rPr lang="pt-BR" b="1" dirty="0">
                <a:solidFill>
                  <a:schemeClr val="tx1"/>
                </a:solidFill>
              </a:rPr>
            </a:br>
            <a:endParaRPr lang="pt-BR" b="1" dirty="0">
              <a:solidFill>
                <a:schemeClr val="tx1"/>
              </a:solidFill>
            </a:endParaRPr>
          </a:p>
        </p:txBody>
      </p:sp>
      <p:cxnSp>
        <p:nvCxnSpPr>
          <p:cNvPr id="4" name="Conector reto 3"/>
          <p:cNvCxnSpPr/>
          <p:nvPr/>
        </p:nvCxnSpPr>
        <p:spPr>
          <a:xfrm>
            <a:off x="863587" y="5226254"/>
            <a:ext cx="7416824"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8" name="Picture 4" descr="C:\Users\User\Desktop\Workshop\angular-project\Apresentação\Imagens\curso_primeiros-passos-com-angular_19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531440"/>
            <a:ext cx="9036496" cy="441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936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guards</a:t>
            </a:r>
            <a:endParaRPr lang="pt-BR" sz="2800" b="1" dirty="0"/>
          </a:p>
        </p:txBody>
      </p:sp>
      <p:sp>
        <p:nvSpPr>
          <p:cNvPr id="3" name="Espaço Reservado para Conteúdo 2"/>
          <p:cNvSpPr>
            <a:spLocks noGrp="1"/>
          </p:cNvSpPr>
          <p:nvPr>
            <p:ph idx="1"/>
          </p:nvPr>
        </p:nvSpPr>
        <p:spPr>
          <a:xfrm>
            <a:off x="251520" y="1916832"/>
            <a:ext cx="8352928" cy="4392488"/>
          </a:xfrm>
        </p:spPr>
        <p:txBody>
          <a:bodyPr>
            <a:noAutofit/>
          </a:bodyPr>
          <a:lstStyle/>
          <a:p>
            <a:pPr algn="just"/>
            <a:r>
              <a:rPr lang="pt-BR" sz="2600" b="0" dirty="0" err="1" smtClean="0">
                <a:latin typeface="Times New Roman" panose="02020603050405020304" pitchFamily="18" charset="0"/>
                <a:cs typeface="Times New Roman" panose="02020603050405020304" pitchFamily="18" charset="0"/>
              </a:rPr>
              <a:t>Guards</a:t>
            </a:r>
            <a:r>
              <a:rPr lang="pt-BR" sz="2600" b="0" dirty="0" smtClean="0">
                <a:latin typeface="Times New Roman" panose="02020603050405020304" pitchFamily="18" charset="0"/>
                <a:cs typeface="Times New Roman" panose="02020603050405020304" pitchFamily="18" charset="0"/>
              </a:rPr>
              <a:t> </a:t>
            </a:r>
            <a:r>
              <a:rPr lang="pt-BR" sz="2600" b="0" dirty="0">
                <a:latin typeface="Times New Roman" panose="02020603050405020304" pitchFamily="18" charset="0"/>
                <a:cs typeface="Times New Roman" panose="02020603050405020304" pitchFamily="18" charset="0"/>
              </a:rPr>
              <a:t>basicamente são guardiões de acesso por rota onde seu papel é verificar se o acesso à rota que está sendo realizado deve ser permitido ou não.</a:t>
            </a:r>
          </a:p>
          <a:p>
            <a:pPr algn="just" fontAlgn="base"/>
            <a:r>
              <a:rPr lang="pt-BR" sz="2600" b="0" dirty="0" smtClean="0">
                <a:latin typeface="Times New Roman" panose="02020603050405020304" pitchFamily="18" charset="0"/>
                <a:cs typeface="Times New Roman" panose="02020603050405020304" pitchFamily="18" charset="0"/>
              </a:rPr>
              <a:t>Existem </a:t>
            </a:r>
            <a:r>
              <a:rPr lang="pt-BR" sz="2600" b="0" dirty="0">
                <a:latin typeface="Times New Roman" panose="02020603050405020304" pitchFamily="18" charset="0"/>
                <a:cs typeface="Times New Roman" panose="02020603050405020304" pitchFamily="18" charset="0"/>
              </a:rPr>
              <a:t>quatro tipos diferentes de </a:t>
            </a:r>
            <a:r>
              <a:rPr lang="pt-BR" sz="2600" b="0" dirty="0" err="1">
                <a:latin typeface="Times New Roman" panose="02020603050405020304" pitchFamily="18" charset="0"/>
                <a:cs typeface="Times New Roman" panose="02020603050405020304" pitchFamily="18" charset="0"/>
              </a:rPr>
              <a:t>Guard</a:t>
            </a:r>
            <a:r>
              <a:rPr lang="pt-BR" sz="2600" b="0" dirty="0">
                <a:latin typeface="Times New Roman" panose="02020603050405020304" pitchFamily="18" charset="0"/>
                <a:cs typeface="Times New Roman" panose="02020603050405020304" pitchFamily="18" charset="0"/>
              </a:rPr>
              <a:t>:</a:t>
            </a:r>
          </a:p>
          <a:p>
            <a:pPr marL="342900" lvl="0" indent="-342900" algn="just" fontAlgn="base">
              <a:buFont typeface="Arial" panose="020B0604020202020204" pitchFamily="34" charset="0"/>
              <a:buChar char="•"/>
            </a:pPr>
            <a:r>
              <a:rPr lang="pt-BR" sz="2600" dirty="0" err="1">
                <a:latin typeface="Times New Roman" panose="02020603050405020304" pitchFamily="18" charset="0"/>
                <a:cs typeface="Times New Roman" panose="02020603050405020304" pitchFamily="18" charset="0"/>
              </a:rPr>
              <a:t>CanActivate</a:t>
            </a:r>
            <a:r>
              <a:rPr lang="pt-BR" sz="2600" dirty="0">
                <a:latin typeface="Times New Roman" panose="02020603050405020304" pitchFamily="18" charset="0"/>
                <a:cs typeface="Times New Roman" panose="02020603050405020304" pitchFamily="18" charset="0"/>
              </a:rPr>
              <a:t>: </a:t>
            </a:r>
            <a:r>
              <a:rPr lang="pt-BR" sz="2600" b="0" dirty="0">
                <a:latin typeface="Times New Roman" panose="02020603050405020304" pitchFamily="18" charset="0"/>
                <a:cs typeface="Times New Roman" panose="02020603050405020304" pitchFamily="18" charset="0"/>
              </a:rPr>
              <a:t>válida se a rota está ativa</a:t>
            </a:r>
          </a:p>
          <a:p>
            <a:pPr marL="342900" lvl="0" indent="-342900" algn="just" fontAlgn="base">
              <a:buFont typeface="Arial" panose="020B0604020202020204" pitchFamily="34" charset="0"/>
              <a:buChar char="•"/>
            </a:pPr>
            <a:r>
              <a:rPr lang="pt-BR" sz="2600" dirty="0" err="1">
                <a:latin typeface="Times New Roman" panose="02020603050405020304" pitchFamily="18" charset="0"/>
                <a:cs typeface="Times New Roman" panose="02020603050405020304" pitchFamily="18" charset="0"/>
              </a:rPr>
              <a:t>CanActivateChild</a:t>
            </a:r>
            <a:r>
              <a:rPr lang="pt-BR" sz="2600" dirty="0">
                <a:latin typeface="Times New Roman" panose="02020603050405020304" pitchFamily="18" charset="0"/>
                <a:cs typeface="Times New Roman" panose="02020603050405020304" pitchFamily="18" charset="0"/>
              </a:rPr>
              <a:t>: </a:t>
            </a:r>
            <a:r>
              <a:rPr lang="pt-BR" sz="2600" b="0" dirty="0">
                <a:latin typeface="Times New Roman" panose="02020603050405020304" pitchFamily="18" charset="0"/>
                <a:cs typeface="Times New Roman" panose="02020603050405020304" pitchFamily="18" charset="0"/>
              </a:rPr>
              <a:t>válida se a rota filha está ativa</a:t>
            </a:r>
          </a:p>
          <a:p>
            <a:pPr marL="342900" lvl="0" indent="-342900" algn="just" fontAlgn="base">
              <a:buFont typeface="Arial" panose="020B0604020202020204" pitchFamily="34" charset="0"/>
              <a:buChar char="•"/>
            </a:pPr>
            <a:r>
              <a:rPr lang="pt-BR" sz="2600" dirty="0" err="1">
                <a:latin typeface="Times New Roman" panose="02020603050405020304" pitchFamily="18" charset="0"/>
                <a:cs typeface="Times New Roman" panose="02020603050405020304" pitchFamily="18" charset="0"/>
              </a:rPr>
              <a:t>CanDeactivate</a:t>
            </a:r>
            <a:r>
              <a:rPr lang="pt-BR" sz="2600" dirty="0">
                <a:latin typeface="Times New Roman" panose="02020603050405020304" pitchFamily="18" charset="0"/>
                <a:cs typeface="Times New Roman" panose="02020603050405020304" pitchFamily="18" charset="0"/>
              </a:rPr>
              <a:t>: </a:t>
            </a:r>
            <a:r>
              <a:rPr lang="pt-BR" sz="2600" b="0" dirty="0">
                <a:latin typeface="Times New Roman" panose="02020603050405020304" pitchFamily="18" charset="0"/>
                <a:cs typeface="Times New Roman" panose="02020603050405020304" pitchFamily="18" charset="0"/>
              </a:rPr>
              <a:t>verifica se uma rota pode ser desativada</a:t>
            </a:r>
          </a:p>
          <a:p>
            <a:pPr marL="342900" lvl="0" indent="-342900" algn="just" fontAlgn="base">
              <a:buFont typeface="Arial" panose="020B0604020202020204" pitchFamily="34" charset="0"/>
              <a:buChar char="•"/>
            </a:pPr>
            <a:r>
              <a:rPr lang="pt-BR" sz="2600" dirty="0" err="1">
                <a:latin typeface="Times New Roman" panose="02020603050405020304" pitchFamily="18" charset="0"/>
                <a:cs typeface="Times New Roman" panose="02020603050405020304" pitchFamily="18" charset="0"/>
              </a:rPr>
              <a:t>CanLoad</a:t>
            </a:r>
            <a:r>
              <a:rPr lang="pt-BR" sz="2600" dirty="0">
                <a:latin typeface="Times New Roman" panose="02020603050405020304" pitchFamily="18" charset="0"/>
                <a:cs typeface="Times New Roman" panose="02020603050405020304" pitchFamily="18" charset="0"/>
              </a:rPr>
              <a:t>:</a:t>
            </a:r>
            <a:r>
              <a:rPr lang="pt-BR" sz="2600" b="0" dirty="0">
                <a:latin typeface="Times New Roman" panose="02020603050405020304" pitchFamily="18" charset="0"/>
                <a:cs typeface="Times New Roman" panose="02020603050405020304" pitchFamily="18" charset="0"/>
              </a:rPr>
              <a:t> válida se um módulo está utilizando o </a:t>
            </a:r>
            <a:r>
              <a:rPr lang="pt-BR" sz="2600" b="0" dirty="0" err="1">
                <a:latin typeface="Times New Roman" panose="02020603050405020304" pitchFamily="18" charset="0"/>
                <a:cs typeface="Times New Roman" panose="02020603050405020304" pitchFamily="18" charset="0"/>
              </a:rPr>
              <a:t>lazily</a:t>
            </a:r>
            <a:r>
              <a:rPr lang="pt-BR" sz="2600" b="0" dirty="0">
                <a:latin typeface="Times New Roman" panose="02020603050405020304" pitchFamily="18" charset="0"/>
                <a:cs typeface="Times New Roman" panose="02020603050405020304" pitchFamily="18" charset="0"/>
              </a:rPr>
              <a:t> </a:t>
            </a:r>
            <a:r>
              <a:rPr lang="pt-BR" sz="2600" b="0" dirty="0" err="1">
                <a:latin typeface="Times New Roman" panose="02020603050405020304" pitchFamily="18" charset="0"/>
                <a:cs typeface="Times New Roman" panose="02020603050405020304" pitchFamily="18" charset="0"/>
              </a:rPr>
              <a:t>loading</a:t>
            </a:r>
            <a:endParaRPr lang="pt-BR" sz="2600" b="0" dirty="0">
              <a:latin typeface="Times New Roman" panose="02020603050405020304" pitchFamily="18" charset="0"/>
              <a:cs typeface="Times New Roman" panose="02020603050405020304" pitchFamily="18" charset="0"/>
            </a:endParaRPr>
          </a:p>
          <a:p>
            <a:r>
              <a:rPr lang="pt-BR" sz="2400" b="0" dirty="0">
                <a:latin typeface="Times New Roman" panose="02020603050405020304" pitchFamily="18" charset="0"/>
                <a:cs typeface="Times New Roman" panose="02020603050405020304" pitchFamily="18" charset="0"/>
              </a:rPr>
              <a:t> </a:t>
            </a:r>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Resultado de imagem para angular guard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8609" y="2780928"/>
            <a:ext cx="1415879" cy="206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917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Guards</a:t>
            </a:r>
            <a:endParaRPr lang="pt-BR" sz="2800" b="1" dirty="0"/>
          </a:p>
        </p:txBody>
      </p:sp>
      <p:sp>
        <p:nvSpPr>
          <p:cNvPr id="3" name="Espaço Reservado para Conteúdo 2"/>
          <p:cNvSpPr>
            <a:spLocks noGrp="1"/>
          </p:cNvSpPr>
          <p:nvPr>
            <p:ph idx="1"/>
          </p:nvPr>
        </p:nvSpPr>
        <p:spPr>
          <a:xfrm>
            <a:off x="395536" y="2132856"/>
            <a:ext cx="8077755" cy="3960440"/>
          </a:xfrm>
        </p:spPr>
        <p:txBody>
          <a:bodyPr>
            <a:noAutofit/>
          </a:bodyPr>
          <a:lstStyle/>
          <a:p>
            <a:pPr algn="just"/>
            <a:r>
              <a:rPr lang="pt-BR" sz="2600" b="0" dirty="0" smtClean="0">
                <a:latin typeface="Times New Roman" pitchFamily="18" charset="0"/>
                <a:cs typeface="Times New Roman" pitchFamily="18" charset="0"/>
              </a:rPr>
              <a:t>	</a:t>
            </a:r>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m para angular guards"/>
          <p:cNvPicPr>
            <a:picLocks noChangeAspect="1" noChangeArrowheads="1"/>
          </p:cNvPicPr>
          <p:nvPr/>
        </p:nvPicPr>
        <p:blipFill rotWithShape="1">
          <a:blip r:embed="rId3">
            <a:extLst>
              <a:ext uri="{28A0092B-C50C-407E-A947-70E740481C1C}">
                <a14:useLocalDpi xmlns:a14="http://schemas.microsoft.com/office/drawing/2010/main" val="0"/>
              </a:ext>
            </a:extLst>
          </a:blip>
          <a:srcRect l="7512" r="3788" b="6177"/>
          <a:stretch/>
        </p:blipFill>
        <p:spPr bwMode="auto">
          <a:xfrm>
            <a:off x="107504" y="1594164"/>
            <a:ext cx="8882405" cy="4932582"/>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74402" y="2060848"/>
            <a:ext cx="2713422"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6251066" y="1628800"/>
            <a:ext cx="271342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079228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Guards</a:t>
            </a:r>
            <a:r>
              <a:rPr lang="pt-BR" sz="2800" b="1" dirty="0" smtClean="0"/>
              <a:t> - Vamos ao código</a:t>
            </a:r>
            <a:endParaRPr lang="pt-BR" sz="2800" b="1" dirty="0"/>
          </a:p>
        </p:txBody>
      </p:sp>
      <p:sp>
        <p:nvSpPr>
          <p:cNvPr id="3" name="Espaço Reservado para Conteúdo 2"/>
          <p:cNvSpPr>
            <a:spLocks noGrp="1"/>
          </p:cNvSpPr>
          <p:nvPr>
            <p:ph idx="1"/>
          </p:nvPr>
        </p:nvSpPr>
        <p:spPr>
          <a:xfrm>
            <a:off x="395536" y="2132856"/>
            <a:ext cx="8077755" cy="3960440"/>
          </a:xfrm>
        </p:spPr>
        <p:txBody>
          <a:bodyPr>
            <a:noAutofit/>
          </a:bodyPr>
          <a:lstStyle/>
          <a:p>
            <a:pPr algn="just"/>
            <a:r>
              <a:rPr lang="pt-BR" sz="2600" b="0" dirty="0" smtClean="0">
                <a:latin typeface="Times New Roman" pitchFamily="18" charset="0"/>
                <a:cs typeface="Times New Roman" pitchFamily="18" charset="0"/>
              </a:rPr>
              <a:t>	</a:t>
            </a:r>
            <a:endParaRPr lang="pt-BR" sz="2600" dirty="0" smtClean="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74402" y="2060848"/>
            <a:ext cx="2713422"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6251066" y="1628800"/>
            <a:ext cx="271342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146" name="Picture 2" descr="C:\Users\User\Desktop\Workshop\angular-project\Apresentação\Imagens\web-design-anim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85965" y="787703"/>
            <a:ext cx="6070297" cy="607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6286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54288"/>
            <a:ext cx="6275040" cy="759614"/>
          </a:xfrm>
        </p:spPr>
        <p:txBody>
          <a:bodyPr>
            <a:noAutofit/>
          </a:bodyPr>
          <a:lstStyle/>
          <a:p>
            <a:pPr algn="ctr"/>
            <a:r>
              <a:rPr lang="pt-BR" sz="3200" b="1" dirty="0" err="1" smtClean="0"/>
              <a:t>AngularJS</a:t>
            </a:r>
            <a:r>
              <a:rPr lang="pt-BR" sz="3200" b="1" dirty="0" smtClean="0"/>
              <a:t> x Angular 2</a:t>
            </a:r>
            <a:endParaRPr lang="pt-BR" sz="3200" b="1" dirty="0"/>
          </a:p>
        </p:txBody>
      </p:sp>
      <p:sp>
        <p:nvSpPr>
          <p:cNvPr id="6" name="Espaço Reservado para Texto 5"/>
          <p:cNvSpPr>
            <a:spLocks noGrp="1"/>
          </p:cNvSpPr>
          <p:nvPr>
            <p:ph type="body" idx="1"/>
          </p:nvPr>
        </p:nvSpPr>
        <p:spPr>
          <a:xfrm>
            <a:off x="539552" y="1916832"/>
            <a:ext cx="3672408" cy="432048"/>
          </a:xfrm>
          <a:solidFill>
            <a:schemeClr val="tx2">
              <a:lumMod val="60000"/>
              <a:lumOff val="40000"/>
            </a:schemeClr>
          </a:solidFill>
          <a:ln>
            <a:solidFill>
              <a:schemeClr val="tx1"/>
            </a:solidFill>
          </a:ln>
        </p:spPr>
        <p:txBody>
          <a:bodyPr vert="horz" lIns="91440" tIns="45720" rIns="91440" bIns="45720" rtlCol="0" anchor="b">
            <a:noAutofit/>
          </a:bodyPr>
          <a:lstStyle/>
          <a:p>
            <a:pPr algn="ctr"/>
            <a:r>
              <a:rPr lang="pt-BR" dirty="0" err="1">
                <a:solidFill>
                  <a:schemeClr val="bg1"/>
                </a:solidFill>
              </a:rPr>
              <a:t>AngularJS</a:t>
            </a:r>
            <a:endParaRPr lang="pt-BR" dirty="0">
              <a:solidFill>
                <a:schemeClr val="bg1"/>
              </a:solidFill>
            </a:endParaRPr>
          </a:p>
        </p:txBody>
      </p:sp>
      <p:sp>
        <p:nvSpPr>
          <p:cNvPr id="7" name="Espaço Reservado para Conteúdo 6"/>
          <p:cNvSpPr>
            <a:spLocks noGrp="1"/>
          </p:cNvSpPr>
          <p:nvPr>
            <p:ph sz="half" idx="2"/>
          </p:nvPr>
        </p:nvSpPr>
        <p:spPr>
          <a:xfrm>
            <a:off x="463775" y="2492896"/>
            <a:ext cx="3960440" cy="3744416"/>
          </a:xfrm>
        </p:spPr>
        <p:txBody>
          <a:bodyPr>
            <a:normAutofit fontScale="47500" lnSpcReduction="20000"/>
          </a:bodyPr>
          <a:lstStyle/>
          <a:p>
            <a:pPr algn="just">
              <a:lnSpc>
                <a:spcPct val="120000"/>
              </a:lnSpc>
            </a:pPr>
            <a:r>
              <a:rPr lang="pt-BR" sz="4200" b="0" dirty="0" smtClean="0">
                <a:latin typeface="Times New Roman" pitchFamily="18" charset="0"/>
                <a:cs typeface="Times New Roman" pitchFamily="18" charset="0"/>
              </a:rPr>
              <a:t>Framework onde </a:t>
            </a:r>
            <a:r>
              <a:rPr lang="pt-BR" sz="4200" b="0" dirty="0">
                <a:latin typeface="Times New Roman" pitchFamily="18" charset="0"/>
                <a:cs typeface="Times New Roman" pitchFamily="18" charset="0"/>
              </a:rPr>
              <a:t>ele estende atributos HTML com diretivas e vincula dados a HTML com expressões. A sua incorporação no projeto pode ser feita através de um </a:t>
            </a:r>
            <a:r>
              <a:rPr lang="pt-BR" sz="4200" b="0" dirty="0" err="1">
                <a:latin typeface="Times New Roman" pitchFamily="18" charset="0"/>
                <a:cs typeface="Times New Roman" pitchFamily="18" charset="0"/>
              </a:rPr>
              <a:t>import</a:t>
            </a:r>
            <a:r>
              <a:rPr lang="pt-BR" sz="4200" b="0" dirty="0">
                <a:latin typeface="Times New Roman" pitchFamily="18" charset="0"/>
                <a:cs typeface="Times New Roman" pitchFamily="18" charset="0"/>
              </a:rPr>
              <a:t> a uma página HTML com uma </a:t>
            </a:r>
            <a:r>
              <a:rPr lang="pt-BR" sz="4200" b="0" dirty="0" err="1">
                <a:latin typeface="Times New Roman" pitchFamily="18" charset="0"/>
                <a:cs typeface="Times New Roman" pitchFamily="18" charset="0"/>
              </a:rPr>
              <a:t>tag</a:t>
            </a:r>
            <a:r>
              <a:rPr lang="pt-BR" sz="4200" b="0" dirty="0">
                <a:latin typeface="Times New Roman" pitchFamily="18" charset="0"/>
                <a:cs typeface="Times New Roman" pitchFamily="18" charset="0"/>
              </a:rPr>
              <a:t> &lt;script&gt;.</a:t>
            </a:r>
          </a:p>
          <a:p>
            <a:pPr algn="just">
              <a:lnSpc>
                <a:spcPct val="120000"/>
              </a:lnSpc>
            </a:pPr>
            <a:r>
              <a:rPr lang="pt-BR" sz="4200" b="0" dirty="0">
                <a:latin typeface="Times New Roman" pitchFamily="18" charset="0"/>
                <a:cs typeface="Times New Roman" pitchFamily="18" charset="0"/>
              </a:rPr>
              <a:t>Por se tratar de um framework é válido destacar que seu core é totalmente escrito em </a:t>
            </a:r>
            <a:r>
              <a:rPr lang="pt-BR" sz="4200" b="0" dirty="0" err="1">
                <a:latin typeface="Times New Roman" pitchFamily="18" charset="0"/>
                <a:cs typeface="Times New Roman" pitchFamily="18" charset="0"/>
              </a:rPr>
              <a:t>JavaScript</a:t>
            </a:r>
            <a:r>
              <a:rPr lang="pt-BR" sz="4200" b="0" dirty="0">
                <a:latin typeface="Times New Roman" pitchFamily="18" charset="0"/>
                <a:cs typeface="Times New Roman" pitchFamily="18" charset="0"/>
              </a:rPr>
              <a:t>.</a:t>
            </a:r>
          </a:p>
          <a:p>
            <a:endParaRPr lang="pt-BR" dirty="0"/>
          </a:p>
        </p:txBody>
      </p:sp>
      <p:sp>
        <p:nvSpPr>
          <p:cNvPr id="8" name="Espaço Reservado para Texto 7"/>
          <p:cNvSpPr>
            <a:spLocks noGrp="1"/>
          </p:cNvSpPr>
          <p:nvPr>
            <p:ph type="body" sz="quarter" idx="3"/>
          </p:nvPr>
        </p:nvSpPr>
        <p:spPr>
          <a:xfrm>
            <a:off x="4543570" y="1916832"/>
            <a:ext cx="3700838" cy="432048"/>
          </a:xfrm>
          <a:solidFill>
            <a:schemeClr val="tx2">
              <a:lumMod val="60000"/>
              <a:lumOff val="40000"/>
            </a:schemeClr>
          </a:solidFill>
          <a:ln>
            <a:solidFill>
              <a:schemeClr val="tx1"/>
            </a:solidFill>
          </a:ln>
        </p:spPr>
        <p:txBody>
          <a:bodyPr/>
          <a:lstStyle/>
          <a:p>
            <a:pPr algn="ctr"/>
            <a:r>
              <a:rPr lang="pt-BR" dirty="0" smtClean="0">
                <a:solidFill>
                  <a:schemeClr val="bg1"/>
                </a:solidFill>
              </a:rPr>
              <a:t>Angular</a:t>
            </a:r>
            <a:endParaRPr lang="pt-BR" dirty="0">
              <a:solidFill>
                <a:schemeClr val="bg1"/>
              </a:solidFill>
            </a:endParaRPr>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13" name="Espaço Reservado para Conteúdo 6"/>
          <p:cNvSpPr>
            <a:spLocks noGrp="1"/>
          </p:cNvSpPr>
          <p:nvPr>
            <p:ph sz="half" idx="2"/>
          </p:nvPr>
        </p:nvSpPr>
        <p:spPr>
          <a:xfrm>
            <a:off x="4601720" y="2492896"/>
            <a:ext cx="3888432" cy="3456384"/>
          </a:xfrm>
        </p:spPr>
        <p:txBody>
          <a:bodyPr>
            <a:normAutofit/>
          </a:bodyPr>
          <a:lstStyle/>
          <a:p>
            <a:pPr algn="just">
              <a:lnSpc>
                <a:spcPct val="110000"/>
              </a:lnSpc>
            </a:pPr>
            <a:r>
              <a:rPr lang="pt-BR" sz="2000" b="0" dirty="0">
                <a:latin typeface="Times New Roman" pitchFamily="18" charset="0"/>
                <a:cs typeface="Times New Roman" pitchFamily="18" charset="0"/>
              </a:rPr>
              <a:t>Angular foi reescrito passando a ser um framework diferente e não uma evolução. A princípio, o propósito dessa reescrita foi adequar o framework Angular para uso de padrões web atuais, a utilização de web componentes e uma melhor integração com o HTML 5, CSS 3 e </a:t>
            </a:r>
            <a:r>
              <a:rPr lang="pt-BR" sz="2000" b="0" dirty="0" err="1">
                <a:latin typeface="Times New Roman" pitchFamily="18" charset="0"/>
                <a:cs typeface="Times New Roman" pitchFamily="18" charset="0"/>
              </a:rPr>
              <a:t>Javascript</a:t>
            </a:r>
            <a:r>
              <a:rPr lang="pt-BR" sz="2000" b="0" dirty="0">
                <a:latin typeface="Times New Roman" pitchFamily="18" charset="0"/>
                <a:cs typeface="Times New Roman" pitchFamily="18" charset="0"/>
              </a:rPr>
              <a:t>. </a:t>
            </a:r>
          </a:p>
        </p:txBody>
      </p:sp>
      <p:pic>
        <p:nvPicPr>
          <p:cNvPr id="9"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68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87317" y="3717032"/>
            <a:ext cx="8363272" cy="2844234"/>
          </a:xfrm>
        </p:spPr>
        <p:txBody>
          <a:bodyPr>
            <a:normAutofit/>
          </a:bodyPr>
          <a:lstStyle/>
          <a:p>
            <a:pPr algn="ctr"/>
            <a:r>
              <a:rPr lang="pt-BR" sz="4800" b="1" dirty="0" err="1" smtClean="0"/>
              <a:t>jwt</a:t>
            </a:r>
            <a:r>
              <a:rPr lang="pt-BR" sz="4800" b="1" dirty="0"/>
              <a:t/>
            </a:r>
            <a:br>
              <a:rPr lang="pt-BR" sz="4800" b="1" dirty="0"/>
            </a:br>
            <a:r>
              <a:rPr lang="pt-BR" sz="2600" b="1" dirty="0" smtClean="0">
                <a:solidFill>
                  <a:schemeClr val="tx1"/>
                </a:solidFill>
                <a:latin typeface="Times New Roman" pitchFamily="18" charset="0"/>
                <a:cs typeface="Times New Roman" pitchFamily="18" charset="0"/>
              </a:rPr>
              <a:t/>
            </a:r>
            <a:br>
              <a:rPr lang="pt-BR" sz="2600" b="1" dirty="0" smtClean="0">
                <a:solidFill>
                  <a:schemeClr val="tx1"/>
                </a:solidFill>
                <a:latin typeface="Times New Roman" pitchFamily="18" charset="0"/>
                <a:cs typeface="Times New Roman" pitchFamily="18" charset="0"/>
              </a:rPr>
            </a:br>
            <a:r>
              <a:rPr lang="pt-BR" sz="2600" dirty="0">
                <a:solidFill>
                  <a:schemeClr val="tx1"/>
                </a:solidFill>
                <a:latin typeface="Times New Roman" pitchFamily="18" charset="0"/>
                <a:cs typeface="Times New Roman" pitchFamily="18" charset="0"/>
              </a:rPr>
              <a:t>JSON Web Token </a:t>
            </a:r>
            <a:r>
              <a:rPr lang="pt-BR" b="1" dirty="0">
                <a:solidFill>
                  <a:schemeClr val="tx1"/>
                </a:solidFill>
              </a:rPr>
              <a:t/>
            </a:r>
            <a:br>
              <a:rPr lang="pt-BR" b="1" dirty="0">
                <a:solidFill>
                  <a:schemeClr val="tx1"/>
                </a:solidFill>
              </a:rPr>
            </a:br>
            <a:endParaRPr lang="pt-BR" b="1" dirty="0">
              <a:solidFill>
                <a:schemeClr val="tx1"/>
              </a:solidFill>
            </a:endParaRPr>
          </a:p>
        </p:txBody>
      </p:sp>
      <p:cxnSp>
        <p:nvCxnSpPr>
          <p:cNvPr id="4" name="Conector reto 3"/>
          <p:cNvCxnSpPr/>
          <p:nvPr/>
        </p:nvCxnSpPr>
        <p:spPr>
          <a:xfrm>
            <a:off x="863587" y="5226254"/>
            <a:ext cx="7416824"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8" name="Picture 4" descr="C:\Users\User\Desktop\Workshop\angular-project\Apresentação\Imagens\curso_primeiros-passos-com-angular_195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531440"/>
            <a:ext cx="9036496" cy="441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705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a:t>
            </a:r>
            <a:endParaRPr lang="pt-BR" sz="2800" b="1" dirty="0"/>
          </a:p>
        </p:txBody>
      </p:sp>
      <p:sp>
        <p:nvSpPr>
          <p:cNvPr id="3" name="Espaço Reservado para Conteúdo 2"/>
          <p:cNvSpPr>
            <a:spLocks noGrp="1"/>
          </p:cNvSpPr>
          <p:nvPr>
            <p:ph idx="1"/>
          </p:nvPr>
        </p:nvSpPr>
        <p:spPr>
          <a:xfrm>
            <a:off x="251520" y="1916832"/>
            <a:ext cx="8221771" cy="1656184"/>
          </a:xfrm>
        </p:spPr>
        <p:txBody>
          <a:bodyPr>
            <a:noAutofit/>
          </a:bodyPr>
          <a:lstStyle/>
          <a:p>
            <a:pPr algn="just"/>
            <a:r>
              <a:rPr lang="pt-BR" sz="2600" b="0" dirty="0" smtClean="0">
                <a:latin typeface="Times New Roman" panose="02020603050405020304" pitchFamily="18" charset="0"/>
                <a:cs typeface="Times New Roman" panose="02020603050405020304" pitchFamily="18" charset="0"/>
              </a:rPr>
              <a:t>JWT </a:t>
            </a:r>
            <a:r>
              <a:rPr lang="pt-BR" sz="2600" b="0" dirty="0">
                <a:latin typeface="Times New Roman" panose="02020603050405020304" pitchFamily="18" charset="0"/>
                <a:cs typeface="Times New Roman" panose="02020603050405020304" pitchFamily="18" charset="0"/>
              </a:rPr>
              <a:t>ou JSON Web Token nada mais é que um objeto JSON definido na RFC 7519 para realizar transferência informação de permissões de acesso entre duas pontas. Ele é codificado e assinado e possuí o seguinte formato</a:t>
            </a:r>
            <a:r>
              <a:rPr lang="pt-BR" sz="2600" b="0" dirty="0" smtClean="0">
                <a:latin typeface="Times New Roman" panose="02020603050405020304" pitchFamily="18" charset="0"/>
                <a:cs typeface="Times New Roman" panose="02020603050405020304" pitchFamily="18" charset="0"/>
              </a:rPr>
              <a:t>:</a:t>
            </a:r>
            <a:endParaRPr lang="pt-BR" sz="2600" b="0" dirty="0">
              <a:latin typeface="Times New Roman" panose="02020603050405020304" pitchFamily="18" charset="0"/>
              <a:cs typeface="Times New Roman" panose="02020603050405020304" pitchFamily="18" charset="0"/>
            </a:endParaRPr>
          </a:p>
          <a:p>
            <a:pPr fontAlgn="base"/>
            <a:r>
              <a:rPr lang="pt-BR" dirty="0"/>
              <a:t>	</a:t>
            </a:r>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467542" y="4117142"/>
            <a:ext cx="8005747" cy="400110"/>
          </a:xfrm>
          <a:prstGeom prst="rect">
            <a:avLst/>
          </a:prstGeom>
          <a:solidFill>
            <a:schemeClr val="tx1">
              <a:lumMod val="95000"/>
              <a:lumOff val="5000"/>
            </a:schemeClr>
          </a:solidFill>
        </p:spPr>
        <p:txBody>
          <a:bodyPr wrap="square" rtlCol="0">
            <a:spAutoFit/>
          </a:bodyPr>
          <a:lstStyle/>
          <a:p>
            <a:r>
              <a:rPr lang="pt-BR" dirty="0" err="1">
                <a:solidFill>
                  <a:schemeClr val="bg1"/>
                </a:solidFill>
              </a:rPr>
              <a:t>header.payload.signature</a:t>
            </a:r>
            <a:r>
              <a:rPr lang="pt-BR" sz="2000" dirty="0">
                <a:solidFill>
                  <a:schemeClr val="bg1"/>
                </a:solidFill>
                <a:latin typeface="Times New Roman" panose="02020603050405020304" pitchFamily="18" charset="0"/>
                <a:cs typeface="Times New Roman" panose="02020603050405020304" pitchFamily="18" charset="0"/>
              </a:rPr>
              <a:t> </a:t>
            </a:r>
            <a:endParaRPr lang="pt-BR" dirty="0">
              <a:solidFill>
                <a:schemeClr val="bg1"/>
              </a:solidFill>
            </a:endParaRPr>
          </a:p>
        </p:txBody>
      </p:sp>
    </p:spTree>
    <p:extLst>
      <p:ext uri="{BB962C8B-B14F-4D97-AF65-F5344CB8AC3E}">
        <p14:creationId xmlns:p14="http://schemas.microsoft.com/office/powerpoint/2010/main" val="292838256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header</a:t>
            </a:r>
            <a:endParaRPr lang="pt-BR" sz="2800" b="1" dirty="0"/>
          </a:p>
        </p:txBody>
      </p:sp>
      <p:sp>
        <p:nvSpPr>
          <p:cNvPr id="3" name="Espaço Reservado para Conteúdo 2"/>
          <p:cNvSpPr>
            <a:spLocks noGrp="1"/>
          </p:cNvSpPr>
          <p:nvPr>
            <p:ph idx="1"/>
          </p:nvPr>
        </p:nvSpPr>
        <p:spPr>
          <a:xfrm>
            <a:off x="251520" y="1916832"/>
            <a:ext cx="8221771" cy="1224136"/>
          </a:xfrm>
        </p:spPr>
        <p:txBody>
          <a:bodyPr>
            <a:noAutofit/>
          </a:bodyPr>
          <a:lstStyle/>
          <a:p>
            <a:pPr algn="just"/>
            <a:r>
              <a:rPr lang="pt-BR" sz="2600" b="0" dirty="0" smtClean="0">
                <a:latin typeface="Times New Roman" panose="02020603050405020304" pitchFamily="18" charset="0"/>
                <a:cs typeface="Times New Roman" panose="02020603050405020304" pitchFamily="18" charset="0"/>
              </a:rPr>
              <a:t>No </a:t>
            </a:r>
            <a:r>
              <a:rPr lang="pt-BR" sz="2600" b="0" dirty="0">
                <a:latin typeface="Times New Roman" panose="02020603050405020304" pitchFamily="18" charset="0"/>
                <a:cs typeface="Times New Roman" panose="02020603050405020304" pitchFamily="18" charset="0"/>
              </a:rPr>
              <a:t>header (cabeçalho) ficam os dados do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 que informam seu tipo e o algoritmo utilizado em sua assinatura</a:t>
            </a:r>
            <a:r>
              <a:rPr lang="pt-BR" sz="2600" b="0" dirty="0" smtClean="0">
                <a:latin typeface="Times New Roman" panose="02020603050405020304" pitchFamily="18" charset="0"/>
                <a:cs typeface="Times New Roman" panose="02020603050405020304" pitchFamily="18" charset="0"/>
              </a:rPr>
              <a:t>:</a:t>
            </a:r>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526693" y="3677543"/>
            <a:ext cx="8005747" cy="1231106"/>
          </a:xfrm>
          <a:prstGeom prst="rect">
            <a:avLst/>
          </a:prstGeom>
          <a:solidFill>
            <a:schemeClr val="tx1">
              <a:lumMod val="95000"/>
              <a:lumOff val="5000"/>
            </a:schemeClr>
          </a:solidFill>
        </p:spPr>
        <p:txBody>
          <a:bodyPr wrap="square" rtlCol="0">
            <a:spAutoFit/>
          </a:bodyPr>
          <a:lstStyle/>
          <a:p>
            <a:r>
              <a:rPr lang="pt-BR" dirty="0">
                <a:solidFill>
                  <a:schemeClr val="bg1"/>
                </a:solidFill>
              </a:rPr>
              <a:t>{</a:t>
            </a:r>
          </a:p>
          <a:p>
            <a:r>
              <a:rPr lang="pt-BR" dirty="0">
                <a:solidFill>
                  <a:schemeClr val="bg1"/>
                </a:solidFill>
              </a:rPr>
              <a:t>  "</a:t>
            </a:r>
            <a:r>
              <a:rPr lang="pt-BR" dirty="0" err="1">
                <a:solidFill>
                  <a:schemeClr val="bg1"/>
                </a:solidFill>
              </a:rPr>
              <a:t>alg</a:t>
            </a:r>
            <a:r>
              <a:rPr lang="pt-BR" dirty="0">
                <a:solidFill>
                  <a:schemeClr val="bg1"/>
                </a:solidFill>
              </a:rPr>
              <a:t>": "HS256",</a:t>
            </a:r>
          </a:p>
          <a:p>
            <a:r>
              <a:rPr lang="pt-BR" dirty="0">
                <a:solidFill>
                  <a:schemeClr val="bg1"/>
                </a:solidFill>
              </a:rPr>
              <a:t>  "</a:t>
            </a:r>
            <a:r>
              <a:rPr lang="pt-BR" dirty="0" err="1">
                <a:solidFill>
                  <a:schemeClr val="bg1"/>
                </a:solidFill>
              </a:rPr>
              <a:t>typ</a:t>
            </a:r>
            <a:r>
              <a:rPr lang="pt-BR" dirty="0">
                <a:solidFill>
                  <a:schemeClr val="bg1"/>
                </a:solidFill>
              </a:rPr>
              <a:t>": "JWT"</a:t>
            </a:r>
          </a:p>
          <a:p>
            <a:r>
              <a:rPr lang="pt-BR" dirty="0" smtClean="0">
                <a:solidFill>
                  <a:schemeClr val="bg1"/>
                </a:solidFill>
              </a:rPr>
              <a:t>}</a:t>
            </a:r>
            <a:r>
              <a:rPr lang="pt-BR" sz="2000" dirty="0">
                <a:solidFill>
                  <a:schemeClr val="bg1"/>
                </a:solidFill>
                <a:latin typeface="Times New Roman" panose="02020603050405020304" pitchFamily="18" charset="0"/>
                <a:cs typeface="Times New Roman" panose="02020603050405020304" pitchFamily="18" charset="0"/>
              </a:rPr>
              <a:t> </a:t>
            </a:r>
            <a:endParaRPr lang="pt-BR" dirty="0">
              <a:solidFill>
                <a:schemeClr val="bg1"/>
              </a:solidFill>
            </a:endParaRPr>
          </a:p>
        </p:txBody>
      </p:sp>
    </p:spTree>
    <p:extLst>
      <p:ext uri="{BB962C8B-B14F-4D97-AF65-F5344CB8AC3E}">
        <p14:creationId xmlns:p14="http://schemas.microsoft.com/office/powerpoint/2010/main" val="1483696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a:t>
            </a:r>
            <a:r>
              <a:rPr lang="pt-BR" sz="2800" b="1" dirty="0" err="1" smtClean="0"/>
              <a:t>payload</a:t>
            </a:r>
            <a:endParaRPr lang="pt-BR" sz="2800" b="1" dirty="0"/>
          </a:p>
        </p:txBody>
      </p:sp>
      <p:sp>
        <p:nvSpPr>
          <p:cNvPr id="3" name="Espaço Reservado para Conteúdo 2"/>
          <p:cNvSpPr>
            <a:spLocks noGrp="1"/>
          </p:cNvSpPr>
          <p:nvPr>
            <p:ph idx="1"/>
          </p:nvPr>
        </p:nvSpPr>
        <p:spPr>
          <a:xfrm>
            <a:off x="251520" y="1916832"/>
            <a:ext cx="8221771" cy="936104"/>
          </a:xfrm>
        </p:spPr>
        <p:txBody>
          <a:bodyPr>
            <a:noAutofit/>
          </a:bodyPr>
          <a:lstStyle/>
          <a:p>
            <a:pPr algn="just"/>
            <a:r>
              <a:rPr lang="pt-BR" sz="2600" b="0" dirty="0" smtClean="0">
                <a:latin typeface="Times New Roman" panose="02020603050405020304" pitchFamily="18" charset="0"/>
                <a:cs typeface="Times New Roman" panose="02020603050405020304" pitchFamily="18" charset="0"/>
              </a:rPr>
              <a:t>No </a:t>
            </a:r>
            <a:r>
              <a:rPr lang="pt-BR" sz="2600" b="0" dirty="0" err="1">
                <a:latin typeface="Times New Roman" panose="02020603050405020304" pitchFamily="18" charset="0"/>
                <a:cs typeface="Times New Roman" panose="02020603050405020304" pitchFamily="18" charset="0"/>
              </a:rPr>
              <a:t>payload</a:t>
            </a:r>
            <a:r>
              <a:rPr lang="pt-BR" sz="2600" b="0" dirty="0">
                <a:latin typeface="Times New Roman" panose="02020603050405020304" pitchFamily="18" charset="0"/>
                <a:cs typeface="Times New Roman" panose="02020603050405020304" pitchFamily="18" charset="0"/>
              </a:rPr>
              <a:t> (carga) ficam os dados do usuário e alguns </a:t>
            </a:r>
            <a:r>
              <a:rPr lang="pt-BR" sz="2600" b="0" dirty="0" err="1">
                <a:latin typeface="Times New Roman" panose="02020603050405020304" pitchFamily="18" charset="0"/>
                <a:cs typeface="Times New Roman" panose="02020603050405020304" pitchFamily="18" charset="0"/>
              </a:rPr>
              <a:t>metadados</a:t>
            </a:r>
            <a:r>
              <a:rPr lang="pt-BR" sz="2600" b="0" dirty="0">
                <a:latin typeface="Times New Roman" panose="02020603050405020304" pitchFamily="18" charset="0"/>
                <a:cs typeface="Times New Roman" panose="02020603050405020304" pitchFamily="18" charset="0"/>
              </a:rPr>
              <a:t> como a expiração do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a:t>
            </a:r>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526693" y="3356992"/>
            <a:ext cx="8005747" cy="1477328"/>
          </a:xfrm>
          <a:prstGeom prst="rect">
            <a:avLst/>
          </a:prstGeom>
          <a:solidFill>
            <a:schemeClr val="tx1">
              <a:lumMod val="95000"/>
              <a:lumOff val="5000"/>
            </a:schemeClr>
          </a:solidFill>
        </p:spPr>
        <p:txBody>
          <a:bodyPr wrap="square" rtlCol="0">
            <a:spAutoFit/>
          </a:bodyPr>
          <a:lstStyle/>
          <a:p>
            <a:r>
              <a:rPr lang="en-US" dirty="0">
                <a:solidFill>
                  <a:schemeClr val="bg1"/>
                </a:solidFill>
              </a:rPr>
              <a:t>{</a:t>
            </a:r>
          </a:p>
          <a:p>
            <a:r>
              <a:rPr lang="en-US" dirty="0">
                <a:solidFill>
                  <a:schemeClr val="bg1"/>
                </a:solidFill>
              </a:rPr>
              <a:t>  "sub": "1234567890",</a:t>
            </a:r>
          </a:p>
          <a:p>
            <a:r>
              <a:rPr lang="en-US" dirty="0">
                <a:solidFill>
                  <a:schemeClr val="bg1"/>
                </a:solidFill>
              </a:rPr>
              <a:t>  "name": "John Do",</a:t>
            </a:r>
          </a:p>
          <a:p>
            <a:r>
              <a:rPr lang="en-US" dirty="0">
                <a:solidFill>
                  <a:schemeClr val="bg1"/>
                </a:solidFill>
              </a:rPr>
              <a:t>  "</a:t>
            </a:r>
            <a:r>
              <a:rPr lang="en-US" dirty="0" err="1">
                <a:solidFill>
                  <a:schemeClr val="bg1"/>
                </a:solidFill>
              </a:rPr>
              <a:t>iat</a:t>
            </a:r>
            <a:r>
              <a:rPr lang="en-US" dirty="0">
                <a:solidFill>
                  <a:schemeClr val="bg1"/>
                </a:solidFill>
              </a:rPr>
              <a:t>": 1516239022</a:t>
            </a:r>
          </a:p>
          <a:p>
            <a:r>
              <a:rPr lang="en-US" dirty="0">
                <a:solidFill>
                  <a:schemeClr val="bg1"/>
                </a:solidFill>
              </a:rPr>
              <a:t>}</a:t>
            </a:r>
          </a:p>
        </p:txBody>
      </p:sp>
    </p:spTree>
    <p:extLst>
      <p:ext uri="{BB962C8B-B14F-4D97-AF65-F5344CB8AC3E}">
        <p14:creationId xmlns:p14="http://schemas.microsoft.com/office/powerpoint/2010/main" val="8996946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a:t>
            </a:r>
            <a:r>
              <a:rPr lang="pt-BR" sz="2800" b="1" dirty="0" err="1" smtClean="0"/>
              <a:t>payload</a:t>
            </a:r>
            <a:r>
              <a:rPr lang="pt-BR" sz="2800" b="1" dirty="0" smtClean="0"/>
              <a:t> - </a:t>
            </a:r>
            <a:r>
              <a:rPr lang="pt-BR" sz="2800" b="1" dirty="0" err="1" smtClean="0"/>
              <a:t>clains</a:t>
            </a:r>
            <a:endParaRPr lang="pt-BR" sz="2800" b="1" dirty="0"/>
          </a:p>
        </p:txBody>
      </p:sp>
      <p:sp>
        <p:nvSpPr>
          <p:cNvPr id="3" name="Espaço Reservado para Conteúdo 2"/>
          <p:cNvSpPr>
            <a:spLocks noGrp="1"/>
          </p:cNvSpPr>
          <p:nvPr>
            <p:ph idx="1"/>
          </p:nvPr>
        </p:nvSpPr>
        <p:spPr>
          <a:xfrm>
            <a:off x="251520" y="1916832"/>
            <a:ext cx="8221771" cy="4176464"/>
          </a:xfrm>
        </p:spPr>
        <p:txBody>
          <a:bodyPr>
            <a:noAutofit/>
          </a:bodyPr>
          <a:lstStyle/>
          <a:p>
            <a:pPr algn="just"/>
            <a:r>
              <a:rPr lang="pt-BR" sz="2600" b="0" dirty="0" smtClean="0">
                <a:latin typeface="Times New Roman" panose="02020603050405020304" pitchFamily="18" charset="0"/>
                <a:cs typeface="Times New Roman" panose="02020603050405020304" pitchFamily="18" charset="0"/>
              </a:rPr>
              <a:t>Para </a:t>
            </a:r>
            <a:r>
              <a:rPr lang="pt-BR" sz="2600" b="0" dirty="0">
                <a:latin typeface="Times New Roman" panose="02020603050405020304" pitchFamily="18" charset="0"/>
                <a:cs typeface="Times New Roman" panose="02020603050405020304" pitchFamily="18" charset="0"/>
              </a:rPr>
              <a:t>melhor esclarecendo, o </a:t>
            </a:r>
            <a:r>
              <a:rPr lang="pt-BR" sz="2600" b="0" dirty="0" err="1">
                <a:latin typeface="Times New Roman" panose="02020603050405020304" pitchFamily="18" charset="0"/>
                <a:cs typeface="Times New Roman" panose="02020603050405020304" pitchFamily="18" charset="0"/>
              </a:rPr>
              <a:t>Payload</a:t>
            </a:r>
            <a:r>
              <a:rPr lang="pt-BR" sz="2600" b="0" dirty="0">
                <a:latin typeface="Times New Roman" panose="02020603050405020304" pitchFamily="18" charset="0"/>
                <a:cs typeface="Times New Roman" panose="02020603050405020304" pitchFamily="18" charset="0"/>
              </a:rPr>
              <a:t> é um objeto JSON com as </a:t>
            </a:r>
            <a:r>
              <a:rPr lang="pt-BR" sz="2600" b="0" dirty="0" err="1">
                <a:latin typeface="Times New Roman" panose="02020603050405020304" pitchFamily="18" charset="0"/>
                <a:cs typeface="Times New Roman" panose="02020603050405020304" pitchFamily="18" charset="0"/>
              </a:rPr>
              <a:t>Claims</a:t>
            </a:r>
            <a:r>
              <a:rPr lang="pt-BR" sz="2600" b="0" dirty="0">
                <a:latin typeface="Times New Roman" panose="02020603050405020304" pitchFamily="18" charset="0"/>
                <a:cs typeface="Times New Roman" panose="02020603050405020304" pitchFamily="18" charset="0"/>
              </a:rPr>
              <a:t> (informações) da entidade tratada, </a:t>
            </a:r>
            <a:r>
              <a:rPr lang="pt-BR" sz="2600" b="0" dirty="0" smtClean="0">
                <a:latin typeface="Times New Roman" panose="02020603050405020304" pitchFamily="18" charset="0"/>
                <a:cs typeface="Times New Roman" panose="02020603050405020304" pitchFamily="18" charset="0"/>
              </a:rPr>
              <a:t> podendo ter três tipos de </a:t>
            </a:r>
            <a:r>
              <a:rPr lang="pt-BR" sz="2600" b="0" dirty="0" err="1" smtClean="0">
                <a:latin typeface="Times New Roman" panose="02020603050405020304" pitchFamily="18" charset="0"/>
                <a:cs typeface="Times New Roman" panose="02020603050405020304" pitchFamily="18" charset="0"/>
              </a:rPr>
              <a:t>claims</a:t>
            </a:r>
            <a:r>
              <a:rPr lang="pt-BR" sz="2600" b="0" dirty="0" smtClean="0">
                <a:latin typeface="Times New Roman" panose="02020603050405020304" pitchFamily="18" charset="0"/>
                <a:cs typeface="Times New Roman" panose="02020603050405020304" pitchFamily="18" charset="0"/>
              </a:rPr>
              <a:t> diferentes.</a:t>
            </a:r>
          </a:p>
          <a:p>
            <a:pPr algn="just"/>
            <a:endParaRPr lang="pt-BR" sz="1200" b="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pt-BR" sz="2600" b="0" dirty="0" err="1">
                <a:latin typeface="Times New Roman" panose="02020603050405020304" pitchFamily="18" charset="0"/>
                <a:cs typeface="Times New Roman" panose="02020603050405020304" pitchFamily="18" charset="0"/>
              </a:rPr>
              <a:t>Reserved</a:t>
            </a:r>
            <a:r>
              <a:rPr lang="pt-BR" sz="2600" b="0" dirty="0">
                <a:latin typeface="Times New Roman" panose="02020603050405020304" pitchFamily="18" charset="0"/>
                <a:cs typeface="Times New Roman" panose="02020603050405020304" pitchFamily="18" charset="0"/>
              </a:rPr>
              <a:t> </a:t>
            </a:r>
            <a:r>
              <a:rPr lang="pt-BR" sz="2600" b="0" dirty="0" err="1" smtClean="0">
                <a:latin typeface="Times New Roman" panose="02020603050405020304" pitchFamily="18" charset="0"/>
                <a:cs typeface="Times New Roman" panose="02020603050405020304" pitchFamily="18" charset="0"/>
              </a:rPr>
              <a:t>claims</a:t>
            </a:r>
            <a:endParaRPr lang="pt-BR" sz="2600" b="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pt-BR" sz="2600" b="0" dirty="0" err="1">
                <a:latin typeface="Times New Roman" panose="02020603050405020304" pitchFamily="18" charset="0"/>
                <a:cs typeface="Times New Roman" panose="02020603050405020304" pitchFamily="18" charset="0"/>
              </a:rPr>
              <a:t>Public</a:t>
            </a:r>
            <a:r>
              <a:rPr lang="pt-BR" sz="2600" b="0" dirty="0">
                <a:latin typeface="Times New Roman" panose="02020603050405020304" pitchFamily="18" charset="0"/>
                <a:cs typeface="Times New Roman" panose="02020603050405020304" pitchFamily="18" charset="0"/>
              </a:rPr>
              <a:t> </a:t>
            </a:r>
            <a:r>
              <a:rPr lang="pt-BR" sz="2600" b="0" dirty="0" err="1" smtClean="0">
                <a:latin typeface="Times New Roman" panose="02020603050405020304" pitchFamily="18" charset="0"/>
                <a:cs typeface="Times New Roman" panose="02020603050405020304" pitchFamily="18" charset="0"/>
              </a:rPr>
              <a:t>claims</a:t>
            </a:r>
            <a:endParaRPr lang="pt-BR" sz="2600" b="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pt-BR" sz="2600" b="0" dirty="0" smtClean="0">
                <a:latin typeface="Times New Roman" panose="02020603050405020304" pitchFamily="18" charset="0"/>
                <a:cs typeface="Times New Roman" panose="02020603050405020304" pitchFamily="18" charset="0"/>
              </a:rPr>
              <a:t>Private </a:t>
            </a:r>
            <a:r>
              <a:rPr lang="pt-BR" sz="2600" b="0" dirty="0" err="1">
                <a:latin typeface="Times New Roman" panose="02020603050405020304" pitchFamily="18" charset="0"/>
                <a:cs typeface="Times New Roman" panose="02020603050405020304" pitchFamily="18" charset="0"/>
              </a:rPr>
              <a:t>claims</a:t>
            </a:r>
            <a:endParaRPr lang="pt-BR" sz="2600" b="0" dirty="0">
              <a:latin typeface="Times New Roman" panose="02020603050405020304" pitchFamily="18" charset="0"/>
              <a:cs typeface="Times New Roman" panose="02020603050405020304" pitchFamily="18" charset="0"/>
            </a:endParaRPr>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7882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a:t>
            </a:r>
            <a:r>
              <a:rPr lang="pt-BR" sz="2800" b="1" dirty="0" err="1" smtClean="0"/>
              <a:t>payload</a:t>
            </a:r>
            <a:r>
              <a:rPr lang="pt-BR" sz="2800" b="1" dirty="0"/>
              <a:t> </a:t>
            </a:r>
            <a:r>
              <a:rPr lang="pt-BR" sz="2800" b="1" dirty="0" err="1" smtClean="0"/>
              <a:t>reserved</a:t>
            </a:r>
            <a:r>
              <a:rPr lang="pt-BR" sz="2800" b="1" dirty="0" smtClean="0"/>
              <a:t> </a:t>
            </a:r>
            <a:r>
              <a:rPr lang="pt-BR" sz="2800" b="1" dirty="0" err="1" smtClean="0"/>
              <a:t>clains</a:t>
            </a:r>
            <a:endParaRPr lang="pt-BR" sz="2800" b="1" dirty="0"/>
          </a:p>
        </p:txBody>
      </p:sp>
      <p:sp>
        <p:nvSpPr>
          <p:cNvPr id="3" name="Espaço Reservado para Conteúdo 2"/>
          <p:cNvSpPr>
            <a:spLocks noGrp="1"/>
          </p:cNvSpPr>
          <p:nvPr>
            <p:ph idx="1"/>
          </p:nvPr>
        </p:nvSpPr>
        <p:spPr>
          <a:xfrm>
            <a:off x="251520" y="1772816"/>
            <a:ext cx="8640960" cy="4608512"/>
          </a:xfrm>
        </p:spPr>
        <p:txBody>
          <a:bodyPr>
            <a:noAutofit/>
          </a:bodyPr>
          <a:lstStyle/>
          <a:p>
            <a:pPr algn="just"/>
            <a:r>
              <a:rPr lang="pt-BR" sz="2600" b="0" dirty="0" smtClean="0">
                <a:latin typeface="Times New Roman" panose="02020603050405020304" pitchFamily="18" charset="0"/>
                <a:cs typeface="Times New Roman" panose="02020603050405020304" pitchFamily="18" charset="0"/>
              </a:rPr>
              <a:t>Atributos </a:t>
            </a:r>
            <a:r>
              <a:rPr lang="pt-BR" sz="2600" b="0" dirty="0">
                <a:latin typeface="Times New Roman" panose="02020603050405020304" pitchFamily="18" charset="0"/>
                <a:cs typeface="Times New Roman" panose="02020603050405020304" pitchFamily="18" charset="0"/>
              </a:rPr>
              <a:t>não obrigatórios (mas recomendados) que são usados na validação do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 pelos protocolos de segurança das </a:t>
            </a:r>
            <a:r>
              <a:rPr lang="pt-BR" sz="2600" b="0" dirty="0" err="1" smtClean="0">
                <a:latin typeface="Times New Roman" panose="02020603050405020304" pitchFamily="18" charset="0"/>
                <a:cs typeface="Times New Roman" panose="02020603050405020304" pitchFamily="18" charset="0"/>
              </a:rPr>
              <a:t>APIs</a:t>
            </a:r>
            <a:r>
              <a:rPr lang="pt-BR" sz="2600" b="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pt-BR" sz="2600" dirty="0" smtClean="0">
                <a:latin typeface="Times New Roman" panose="02020603050405020304" pitchFamily="18" charset="0"/>
                <a:cs typeface="Times New Roman" panose="02020603050405020304" pitchFamily="18" charset="0"/>
              </a:rPr>
              <a:t>sub </a:t>
            </a:r>
            <a:r>
              <a:rPr lang="pt-BR" sz="2600" dirty="0">
                <a:latin typeface="Times New Roman" panose="02020603050405020304" pitchFamily="18" charset="0"/>
                <a:cs typeface="Times New Roman" panose="02020603050405020304" pitchFamily="18" charset="0"/>
              </a:rPr>
              <a:t>(</a:t>
            </a:r>
            <a:r>
              <a:rPr lang="pt-BR" sz="2600" dirty="0" err="1">
                <a:latin typeface="Times New Roman" panose="02020603050405020304" pitchFamily="18" charset="0"/>
                <a:cs typeface="Times New Roman" panose="02020603050405020304" pitchFamily="18" charset="0"/>
              </a:rPr>
              <a:t>subject</a:t>
            </a:r>
            <a:r>
              <a:rPr lang="pt-BR" sz="2600" dirty="0" smtClean="0">
                <a:latin typeface="Times New Roman" panose="02020603050405020304" pitchFamily="18" charset="0"/>
                <a:cs typeface="Times New Roman" panose="02020603050405020304" pitchFamily="18" charset="0"/>
              </a:rPr>
              <a:t>): </a:t>
            </a:r>
            <a:r>
              <a:rPr lang="pt-BR" sz="2600" b="0" dirty="0">
                <a:latin typeface="Times New Roman" panose="02020603050405020304" pitchFamily="18" charset="0"/>
                <a:cs typeface="Times New Roman" panose="02020603050405020304" pitchFamily="18" charset="0"/>
              </a:rPr>
              <a:t>Entidade à quem 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 pertence, normalmente o ID do usuário;</a:t>
            </a:r>
          </a:p>
          <a:p>
            <a:pPr marL="342900" indent="-342900" algn="just">
              <a:buFont typeface="Arial" panose="020B0604020202020204" pitchFamily="34" charset="0"/>
              <a:buChar char="•"/>
            </a:pPr>
            <a:r>
              <a:rPr lang="pt-BR" sz="2600" dirty="0" err="1" smtClean="0">
                <a:latin typeface="Times New Roman" panose="02020603050405020304" pitchFamily="18" charset="0"/>
                <a:cs typeface="Times New Roman" panose="02020603050405020304" pitchFamily="18" charset="0"/>
              </a:rPr>
              <a:t>iss</a:t>
            </a:r>
            <a:r>
              <a:rPr lang="pt-BR" sz="2600" dirty="0" smtClean="0">
                <a:latin typeface="Times New Roman" panose="02020603050405020304" pitchFamily="18" charset="0"/>
                <a:cs typeface="Times New Roman" panose="02020603050405020304" pitchFamily="18" charset="0"/>
              </a:rPr>
              <a:t> </a:t>
            </a:r>
            <a:r>
              <a:rPr lang="pt-BR" sz="2600" dirty="0">
                <a:latin typeface="Times New Roman" panose="02020603050405020304" pitchFamily="18" charset="0"/>
                <a:cs typeface="Times New Roman" panose="02020603050405020304" pitchFamily="18" charset="0"/>
              </a:rPr>
              <a:t>(</a:t>
            </a:r>
            <a:r>
              <a:rPr lang="pt-BR" sz="2600" dirty="0" err="1">
                <a:latin typeface="Times New Roman" panose="02020603050405020304" pitchFamily="18" charset="0"/>
                <a:cs typeface="Times New Roman" panose="02020603050405020304" pitchFamily="18" charset="0"/>
              </a:rPr>
              <a:t>issuer</a:t>
            </a:r>
            <a:r>
              <a:rPr lang="pt-BR" sz="2600" dirty="0" smtClean="0">
                <a:latin typeface="Times New Roman" panose="02020603050405020304" pitchFamily="18" charset="0"/>
                <a:cs typeface="Times New Roman" panose="02020603050405020304" pitchFamily="18" charset="0"/>
              </a:rPr>
              <a:t>): </a:t>
            </a:r>
            <a:r>
              <a:rPr lang="pt-BR" sz="2600" b="0" dirty="0" smtClean="0">
                <a:latin typeface="Times New Roman" panose="02020603050405020304" pitchFamily="18" charset="0"/>
                <a:cs typeface="Times New Roman" panose="02020603050405020304" pitchFamily="18" charset="0"/>
              </a:rPr>
              <a:t>Emissor </a:t>
            </a:r>
            <a:r>
              <a:rPr lang="pt-BR" sz="2600" b="0" dirty="0">
                <a:latin typeface="Times New Roman" panose="02020603050405020304" pitchFamily="18" charset="0"/>
                <a:cs typeface="Times New Roman" panose="02020603050405020304" pitchFamily="18" charset="0"/>
              </a:rPr>
              <a:t>do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pt-BR" sz="2600" dirty="0" err="1" smtClean="0">
                <a:latin typeface="Times New Roman" panose="02020603050405020304" pitchFamily="18" charset="0"/>
                <a:cs typeface="Times New Roman" panose="02020603050405020304" pitchFamily="18" charset="0"/>
              </a:rPr>
              <a:t>exp</a:t>
            </a:r>
            <a:r>
              <a:rPr lang="pt-BR" sz="2600" dirty="0" smtClean="0">
                <a:latin typeface="Times New Roman" panose="02020603050405020304" pitchFamily="18" charset="0"/>
                <a:cs typeface="Times New Roman" panose="02020603050405020304" pitchFamily="18" charset="0"/>
              </a:rPr>
              <a:t> </a:t>
            </a:r>
            <a:r>
              <a:rPr lang="pt-BR" sz="2600" dirty="0">
                <a:latin typeface="Times New Roman" panose="02020603050405020304" pitchFamily="18" charset="0"/>
                <a:cs typeface="Times New Roman" panose="02020603050405020304" pitchFamily="18" charset="0"/>
              </a:rPr>
              <a:t>(</a:t>
            </a:r>
            <a:r>
              <a:rPr lang="pt-BR" sz="2600" dirty="0" err="1" smtClean="0">
                <a:latin typeface="Times New Roman" panose="02020603050405020304" pitchFamily="18" charset="0"/>
                <a:cs typeface="Times New Roman" panose="02020603050405020304" pitchFamily="18" charset="0"/>
              </a:rPr>
              <a:t>expiration</a:t>
            </a:r>
            <a:r>
              <a:rPr lang="pt-BR" sz="2600" dirty="0" smtClean="0">
                <a:latin typeface="Times New Roman" panose="02020603050405020304" pitchFamily="18" charset="0"/>
                <a:cs typeface="Times New Roman" panose="02020603050405020304" pitchFamily="18" charset="0"/>
              </a:rPr>
              <a:t>): </a:t>
            </a:r>
            <a:r>
              <a:rPr lang="pt-BR" sz="2600" b="0" dirty="0" err="1" smtClean="0">
                <a:latin typeface="Times New Roman" panose="02020603050405020304" pitchFamily="18" charset="0"/>
                <a:cs typeface="Times New Roman" panose="02020603050405020304" pitchFamily="18" charset="0"/>
              </a:rPr>
              <a:t>Timestamp</a:t>
            </a:r>
            <a:r>
              <a:rPr lang="pt-BR" sz="2600" b="0" dirty="0" smtClean="0">
                <a:latin typeface="Times New Roman" panose="02020603050405020304" pitchFamily="18" charset="0"/>
                <a:cs typeface="Times New Roman" panose="02020603050405020304" pitchFamily="18" charset="0"/>
              </a:rPr>
              <a:t> </a:t>
            </a:r>
            <a:r>
              <a:rPr lang="pt-BR" sz="2600" b="0" dirty="0">
                <a:latin typeface="Times New Roman" panose="02020603050405020304" pitchFamily="18" charset="0"/>
                <a:cs typeface="Times New Roman" panose="02020603050405020304" pitchFamily="18" charset="0"/>
              </a:rPr>
              <a:t>de quando 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 irá expirar;</a:t>
            </a:r>
          </a:p>
          <a:p>
            <a:pPr marL="342900" indent="-342900" algn="just">
              <a:buFont typeface="Arial" panose="020B0604020202020204" pitchFamily="34" charset="0"/>
              <a:buChar char="•"/>
            </a:pPr>
            <a:r>
              <a:rPr lang="pt-BR" sz="2600" dirty="0" err="1" smtClean="0">
                <a:latin typeface="Times New Roman" panose="02020603050405020304" pitchFamily="18" charset="0"/>
                <a:cs typeface="Times New Roman" panose="02020603050405020304" pitchFamily="18" charset="0"/>
              </a:rPr>
              <a:t>iat</a:t>
            </a:r>
            <a:r>
              <a:rPr lang="pt-BR" sz="2600" dirty="0" smtClean="0">
                <a:latin typeface="Times New Roman" panose="02020603050405020304" pitchFamily="18" charset="0"/>
                <a:cs typeface="Times New Roman" panose="02020603050405020304" pitchFamily="18" charset="0"/>
              </a:rPr>
              <a:t> </a:t>
            </a:r>
            <a:r>
              <a:rPr lang="pt-BR" sz="2600" dirty="0">
                <a:latin typeface="Times New Roman" panose="02020603050405020304" pitchFamily="18" charset="0"/>
                <a:cs typeface="Times New Roman" panose="02020603050405020304" pitchFamily="18" charset="0"/>
              </a:rPr>
              <a:t>(</a:t>
            </a:r>
            <a:r>
              <a:rPr lang="pt-BR" sz="2600" dirty="0" err="1">
                <a:latin typeface="Times New Roman" panose="02020603050405020304" pitchFamily="18" charset="0"/>
                <a:cs typeface="Times New Roman" panose="02020603050405020304" pitchFamily="18" charset="0"/>
              </a:rPr>
              <a:t>issued</a:t>
            </a:r>
            <a:r>
              <a:rPr lang="pt-BR" sz="2600" dirty="0">
                <a:latin typeface="Times New Roman" panose="02020603050405020304" pitchFamily="18" charset="0"/>
                <a:cs typeface="Times New Roman" panose="02020603050405020304" pitchFamily="18" charset="0"/>
              </a:rPr>
              <a:t> </a:t>
            </a:r>
            <a:r>
              <a:rPr lang="pt-BR" sz="2600" dirty="0" err="1">
                <a:latin typeface="Times New Roman" panose="02020603050405020304" pitchFamily="18" charset="0"/>
                <a:cs typeface="Times New Roman" panose="02020603050405020304" pitchFamily="18" charset="0"/>
              </a:rPr>
              <a:t>at</a:t>
            </a:r>
            <a:r>
              <a:rPr lang="pt-BR" sz="2600" dirty="0" smtClean="0">
                <a:latin typeface="Times New Roman" panose="02020603050405020304" pitchFamily="18" charset="0"/>
                <a:cs typeface="Times New Roman" panose="02020603050405020304" pitchFamily="18" charset="0"/>
              </a:rPr>
              <a:t>):</a:t>
            </a:r>
            <a:r>
              <a:rPr lang="pt-BR" sz="2600" b="0" dirty="0" smtClean="0">
                <a:latin typeface="Times New Roman" panose="02020603050405020304" pitchFamily="18" charset="0"/>
                <a:cs typeface="Times New Roman" panose="02020603050405020304" pitchFamily="18" charset="0"/>
              </a:rPr>
              <a:t> </a:t>
            </a:r>
            <a:r>
              <a:rPr lang="pt-BR" sz="2600" b="0" dirty="0" err="1">
                <a:latin typeface="Times New Roman" panose="02020603050405020304" pitchFamily="18" charset="0"/>
                <a:cs typeface="Times New Roman" panose="02020603050405020304" pitchFamily="18" charset="0"/>
              </a:rPr>
              <a:t>Timestamp</a:t>
            </a:r>
            <a:r>
              <a:rPr lang="pt-BR" sz="2600" b="0" dirty="0">
                <a:latin typeface="Times New Roman" panose="02020603050405020304" pitchFamily="18" charset="0"/>
                <a:cs typeface="Times New Roman" panose="02020603050405020304" pitchFamily="18" charset="0"/>
              </a:rPr>
              <a:t> de quando 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 foi criado;</a:t>
            </a:r>
          </a:p>
          <a:p>
            <a:pPr marL="342900" indent="-342900" algn="just">
              <a:buFont typeface="Arial" panose="020B0604020202020204" pitchFamily="34" charset="0"/>
              <a:buChar char="•"/>
            </a:pPr>
            <a:r>
              <a:rPr lang="pt-BR" sz="2600" dirty="0" err="1" smtClean="0">
                <a:latin typeface="Times New Roman" panose="02020603050405020304" pitchFamily="18" charset="0"/>
                <a:cs typeface="Times New Roman" panose="02020603050405020304" pitchFamily="18" charset="0"/>
              </a:rPr>
              <a:t>aud</a:t>
            </a:r>
            <a:r>
              <a:rPr lang="pt-BR" sz="2600" dirty="0" smtClean="0">
                <a:latin typeface="Times New Roman" panose="02020603050405020304" pitchFamily="18" charset="0"/>
                <a:cs typeface="Times New Roman" panose="02020603050405020304" pitchFamily="18" charset="0"/>
              </a:rPr>
              <a:t> </a:t>
            </a:r>
            <a:r>
              <a:rPr lang="pt-BR" sz="2600" dirty="0">
                <a:latin typeface="Times New Roman" panose="02020603050405020304" pitchFamily="18" charset="0"/>
                <a:cs typeface="Times New Roman" panose="02020603050405020304" pitchFamily="18" charset="0"/>
              </a:rPr>
              <a:t>(</a:t>
            </a:r>
            <a:r>
              <a:rPr lang="pt-BR" sz="2600" dirty="0" err="1">
                <a:latin typeface="Times New Roman" panose="02020603050405020304" pitchFamily="18" charset="0"/>
                <a:cs typeface="Times New Roman" panose="02020603050405020304" pitchFamily="18" charset="0"/>
              </a:rPr>
              <a:t>audience</a:t>
            </a:r>
            <a:r>
              <a:rPr lang="pt-BR" sz="2600" dirty="0" smtClean="0">
                <a:latin typeface="Times New Roman" panose="02020603050405020304" pitchFamily="18" charset="0"/>
                <a:cs typeface="Times New Roman" panose="02020603050405020304" pitchFamily="18" charset="0"/>
              </a:rPr>
              <a:t>):</a:t>
            </a:r>
            <a:r>
              <a:rPr lang="pt-BR" sz="2600" b="0" dirty="0" smtClean="0">
                <a:latin typeface="Times New Roman" panose="02020603050405020304" pitchFamily="18" charset="0"/>
                <a:cs typeface="Times New Roman" panose="02020603050405020304" pitchFamily="18" charset="0"/>
              </a:rPr>
              <a:t> </a:t>
            </a:r>
            <a:r>
              <a:rPr lang="pt-BR" sz="2600" b="0" dirty="0">
                <a:latin typeface="Times New Roman" panose="02020603050405020304" pitchFamily="18" charset="0"/>
                <a:cs typeface="Times New Roman" panose="02020603050405020304" pitchFamily="18" charset="0"/>
              </a:rPr>
              <a:t>Destinatário do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 representa a aplicação que irá usá-lo</a:t>
            </a:r>
            <a:r>
              <a:rPr lang="pt-BR" sz="2600" b="0" dirty="0" smtClean="0">
                <a:latin typeface="Times New Roman" panose="02020603050405020304" pitchFamily="18" charset="0"/>
                <a:cs typeface="Times New Roman" panose="02020603050405020304" pitchFamily="18" charset="0"/>
              </a:rPr>
              <a:t>.</a:t>
            </a:r>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8049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a:t>
            </a:r>
            <a:r>
              <a:rPr lang="pt-BR" sz="2800" b="1" dirty="0" err="1" smtClean="0"/>
              <a:t>payload</a:t>
            </a:r>
            <a:r>
              <a:rPr lang="pt-BR" sz="2800" b="1" dirty="0"/>
              <a:t> </a:t>
            </a:r>
            <a:r>
              <a:rPr lang="pt-BR" sz="2800" b="1" dirty="0" err="1" smtClean="0"/>
              <a:t>public</a:t>
            </a:r>
            <a:r>
              <a:rPr lang="pt-BR" sz="2800" b="1" dirty="0" smtClean="0"/>
              <a:t> </a:t>
            </a:r>
            <a:r>
              <a:rPr lang="pt-BR" sz="2800" b="1" dirty="0" err="1" smtClean="0"/>
              <a:t>clains</a:t>
            </a:r>
            <a:endParaRPr lang="pt-BR" sz="2800" b="1" dirty="0"/>
          </a:p>
        </p:txBody>
      </p:sp>
      <p:sp>
        <p:nvSpPr>
          <p:cNvPr id="3" name="Espaço Reservado para Conteúdo 2"/>
          <p:cNvSpPr>
            <a:spLocks noGrp="1"/>
          </p:cNvSpPr>
          <p:nvPr>
            <p:ph idx="1"/>
          </p:nvPr>
        </p:nvSpPr>
        <p:spPr>
          <a:xfrm>
            <a:off x="395536" y="1916832"/>
            <a:ext cx="8077755" cy="4176464"/>
          </a:xfrm>
        </p:spPr>
        <p:txBody>
          <a:bodyPr>
            <a:noAutofit/>
          </a:bodyPr>
          <a:lstStyle/>
          <a:p>
            <a:pPr algn="just"/>
            <a:r>
              <a:rPr lang="pt-BR" sz="2600" b="0" dirty="0" smtClean="0">
                <a:latin typeface="Times New Roman" panose="02020603050405020304" pitchFamily="18" charset="0"/>
                <a:cs typeface="Times New Roman" panose="02020603050405020304" pitchFamily="18" charset="0"/>
              </a:rPr>
              <a:t>Atributos </a:t>
            </a:r>
            <a:r>
              <a:rPr lang="pt-BR" sz="2600" b="0" dirty="0">
                <a:latin typeface="Times New Roman" panose="02020603050405020304" pitchFamily="18" charset="0"/>
                <a:cs typeface="Times New Roman" panose="02020603050405020304" pitchFamily="18" charset="0"/>
              </a:rPr>
              <a:t>que usamos em nossas aplicações. Normalmente armazenamos as informações do usuário autenticado na aplicação</a:t>
            </a:r>
            <a:r>
              <a:rPr lang="pt-BR" sz="2600" b="0" dirty="0" smtClean="0">
                <a:latin typeface="Times New Roman" panose="02020603050405020304" pitchFamily="18" charset="0"/>
                <a:cs typeface="Times New Roman" panose="02020603050405020304" pitchFamily="18" charset="0"/>
              </a:rPr>
              <a:t>.</a:t>
            </a:r>
          </a:p>
          <a:p>
            <a:pPr algn="just"/>
            <a:endParaRPr lang="pt-BR" sz="1200" b="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pt-BR" sz="2600" dirty="0" err="1" smtClean="0">
                <a:latin typeface="Times New Roman" panose="02020603050405020304" pitchFamily="18" charset="0"/>
                <a:cs typeface="Times New Roman" panose="02020603050405020304" pitchFamily="18" charset="0"/>
              </a:rPr>
              <a:t>name</a:t>
            </a:r>
            <a:endParaRPr lang="pt-BR" sz="26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pt-BR" sz="2600" dirty="0" smtClean="0">
                <a:latin typeface="Times New Roman" panose="02020603050405020304" pitchFamily="18" charset="0"/>
                <a:cs typeface="Times New Roman" panose="02020603050405020304" pitchFamily="18" charset="0"/>
              </a:rPr>
              <a:t>roles</a:t>
            </a:r>
          </a:p>
          <a:p>
            <a:pPr marL="342900" indent="-342900" algn="just">
              <a:buFont typeface="Arial" panose="020B0604020202020204" pitchFamily="34" charset="0"/>
              <a:buChar char="•"/>
            </a:pPr>
            <a:r>
              <a:rPr lang="pt-BR" sz="2600" dirty="0" err="1" smtClean="0">
                <a:latin typeface="Times New Roman" panose="02020603050405020304" pitchFamily="18" charset="0"/>
                <a:cs typeface="Times New Roman" panose="02020603050405020304" pitchFamily="18" charset="0"/>
              </a:rPr>
              <a:t>permissions</a:t>
            </a:r>
            <a:endParaRPr lang="pt-BR" sz="2600" dirty="0">
              <a:latin typeface="Times New Roman" panose="02020603050405020304" pitchFamily="18" charset="0"/>
              <a:cs typeface="Times New Roman" panose="02020603050405020304" pitchFamily="18" charset="0"/>
            </a:endParaRPr>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55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a:t>
            </a:r>
            <a:r>
              <a:rPr lang="pt-BR" sz="2800" b="1" dirty="0" err="1" smtClean="0"/>
              <a:t>payload</a:t>
            </a:r>
            <a:r>
              <a:rPr lang="pt-BR" sz="2800" b="1" dirty="0"/>
              <a:t> </a:t>
            </a:r>
            <a:r>
              <a:rPr lang="pt-BR" sz="2800" b="1" dirty="0" err="1" smtClean="0"/>
              <a:t>private</a:t>
            </a:r>
            <a:r>
              <a:rPr lang="pt-BR" sz="2800" b="1" dirty="0" smtClean="0"/>
              <a:t> </a:t>
            </a:r>
            <a:r>
              <a:rPr lang="pt-BR" sz="2800" b="1" dirty="0" err="1" smtClean="0"/>
              <a:t>clains</a:t>
            </a:r>
            <a:endParaRPr lang="pt-BR" sz="2800" b="1" dirty="0"/>
          </a:p>
        </p:txBody>
      </p:sp>
      <p:sp>
        <p:nvSpPr>
          <p:cNvPr id="3" name="Espaço Reservado para Conteúdo 2"/>
          <p:cNvSpPr>
            <a:spLocks noGrp="1"/>
          </p:cNvSpPr>
          <p:nvPr>
            <p:ph idx="1"/>
          </p:nvPr>
        </p:nvSpPr>
        <p:spPr>
          <a:xfrm>
            <a:off x="395536" y="1916832"/>
            <a:ext cx="8077755" cy="4176464"/>
          </a:xfrm>
        </p:spPr>
        <p:txBody>
          <a:bodyPr>
            <a:noAutofit/>
          </a:bodyPr>
          <a:lstStyle/>
          <a:p>
            <a:pPr algn="just">
              <a:lnSpc>
                <a:spcPct val="150000"/>
              </a:lnSpc>
            </a:pPr>
            <a:r>
              <a:rPr lang="pt-BR" sz="2600" b="0" dirty="0" smtClean="0">
                <a:latin typeface="Times New Roman" panose="02020603050405020304" pitchFamily="18" charset="0"/>
                <a:cs typeface="Times New Roman" panose="02020603050405020304" pitchFamily="18" charset="0"/>
              </a:rPr>
              <a:t>Atributos </a:t>
            </a:r>
            <a:r>
              <a:rPr lang="pt-BR" sz="2600" b="0" dirty="0">
                <a:latin typeface="Times New Roman" panose="02020603050405020304" pitchFamily="18" charset="0"/>
                <a:cs typeface="Times New Roman" panose="02020603050405020304" pitchFamily="18" charset="0"/>
              </a:rPr>
              <a:t>definidos especialmente para compartilhar informações </a:t>
            </a:r>
            <a:r>
              <a:rPr lang="pt-BR" sz="2600" b="0" dirty="0" smtClean="0">
                <a:latin typeface="Times New Roman" panose="02020603050405020304" pitchFamily="18" charset="0"/>
                <a:cs typeface="Times New Roman" panose="02020603050405020304" pitchFamily="18" charset="0"/>
              </a:rPr>
              <a:t>internas entre </a:t>
            </a:r>
            <a:r>
              <a:rPr lang="pt-BR" sz="2600" b="0" dirty="0">
                <a:latin typeface="Times New Roman" panose="02020603050405020304" pitchFamily="18" charset="0"/>
                <a:cs typeface="Times New Roman" panose="02020603050405020304" pitchFamily="18" charset="0"/>
              </a:rPr>
              <a:t>aplicações.</a:t>
            </a:r>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8831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a:t>
            </a:r>
            <a:r>
              <a:rPr lang="pt-BR" sz="2800" b="1" dirty="0" err="1" smtClean="0"/>
              <a:t>signature</a:t>
            </a:r>
            <a:endParaRPr lang="pt-BR" sz="2800" b="1" dirty="0"/>
          </a:p>
        </p:txBody>
      </p:sp>
      <p:sp>
        <p:nvSpPr>
          <p:cNvPr id="3" name="Espaço Reservado para Conteúdo 2"/>
          <p:cNvSpPr>
            <a:spLocks noGrp="1"/>
          </p:cNvSpPr>
          <p:nvPr>
            <p:ph idx="1"/>
          </p:nvPr>
        </p:nvSpPr>
        <p:spPr>
          <a:xfrm>
            <a:off x="251522" y="1916832"/>
            <a:ext cx="8221770" cy="1296144"/>
          </a:xfrm>
        </p:spPr>
        <p:txBody>
          <a:bodyPr>
            <a:noAutofit/>
          </a:bodyPr>
          <a:lstStyle/>
          <a:p>
            <a:pPr algn="just"/>
            <a:r>
              <a:rPr lang="pt-BR" sz="2600" b="0" dirty="0" smtClean="0">
                <a:latin typeface="Times New Roman" panose="02020603050405020304" pitchFamily="18" charset="0"/>
                <a:cs typeface="Times New Roman" panose="02020603050405020304" pitchFamily="18" charset="0"/>
              </a:rPr>
              <a:t>Finalmente </a:t>
            </a:r>
            <a:r>
              <a:rPr lang="pt-BR" sz="2600" b="0" dirty="0">
                <a:latin typeface="Times New Roman" panose="02020603050405020304" pitchFamily="18" charset="0"/>
                <a:cs typeface="Times New Roman" panose="02020603050405020304" pitchFamily="18" charset="0"/>
              </a:rPr>
              <a:t>na </a:t>
            </a:r>
            <a:r>
              <a:rPr lang="pt-BR" sz="2600" b="0" dirty="0" err="1">
                <a:latin typeface="Times New Roman" panose="02020603050405020304" pitchFamily="18" charset="0"/>
                <a:cs typeface="Times New Roman" panose="02020603050405020304" pitchFamily="18" charset="0"/>
              </a:rPr>
              <a:t>signature</a:t>
            </a:r>
            <a:r>
              <a:rPr lang="pt-BR" sz="2600" b="0" dirty="0">
                <a:latin typeface="Times New Roman" panose="02020603050405020304" pitchFamily="18" charset="0"/>
                <a:cs typeface="Times New Roman" panose="02020603050405020304" pitchFamily="18" charset="0"/>
              </a:rPr>
              <a:t> (assinatura) os dados de header e </a:t>
            </a:r>
            <a:r>
              <a:rPr lang="pt-BR" sz="2600" b="0" dirty="0" err="1">
                <a:latin typeface="Times New Roman" panose="02020603050405020304" pitchFamily="18" charset="0"/>
                <a:cs typeface="Times New Roman" panose="02020603050405020304" pitchFamily="18" charset="0"/>
              </a:rPr>
              <a:t>payload</a:t>
            </a:r>
            <a:r>
              <a:rPr lang="pt-BR" sz="2600" b="0" dirty="0">
                <a:latin typeface="Times New Roman" panose="02020603050405020304" pitchFamily="18" charset="0"/>
                <a:cs typeface="Times New Roman" panose="02020603050405020304" pitchFamily="18" charset="0"/>
              </a:rPr>
              <a:t> codificados em base 64 e unidos por . (ponto) para serem assinados usando o algoritmo definido no </a:t>
            </a:r>
            <a:r>
              <a:rPr lang="pt-BR" sz="2600" b="0" dirty="0" smtClean="0">
                <a:latin typeface="Times New Roman" panose="02020603050405020304" pitchFamily="18" charset="0"/>
                <a:cs typeface="Times New Roman" panose="02020603050405020304" pitchFamily="18" charset="0"/>
              </a:rPr>
              <a:t>header:</a:t>
            </a:r>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526693" y="3284984"/>
            <a:ext cx="8005747" cy="1477328"/>
          </a:xfrm>
          <a:prstGeom prst="rect">
            <a:avLst/>
          </a:prstGeom>
          <a:solidFill>
            <a:schemeClr val="tx1">
              <a:lumMod val="95000"/>
              <a:lumOff val="5000"/>
            </a:schemeClr>
          </a:solidFill>
        </p:spPr>
        <p:txBody>
          <a:bodyPr wrap="square" rtlCol="0">
            <a:spAutoFit/>
          </a:bodyPr>
          <a:lstStyle/>
          <a:p>
            <a:r>
              <a:rPr lang="en-US" dirty="0">
                <a:solidFill>
                  <a:schemeClr val="bg1"/>
                </a:solidFill>
              </a:rPr>
              <a:t>HMACSHA256(</a:t>
            </a:r>
          </a:p>
          <a:p>
            <a:r>
              <a:rPr lang="en-US" dirty="0">
                <a:solidFill>
                  <a:schemeClr val="bg1"/>
                </a:solidFill>
              </a:rPr>
              <a:t>  base64UrlEncode(header) + "." +</a:t>
            </a:r>
          </a:p>
          <a:p>
            <a:r>
              <a:rPr lang="en-US" dirty="0">
                <a:solidFill>
                  <a:schemeClr val="bg1"/>
                </a:solidFill>
              </a:rPr>
              <a:t>  base64UrlEncode(payload),</a:t>
            </a:r>
          </a:p>
          <a:p>
            <a:r>
              <a:rPr lang="en-US" dirty="0">
                <a:solidFill>
                  <a:schemeClr val="bg1"/>
                </a:solidFill>
              </a:rPr>
              <a:t>  secret</a:t>
            </a:r>
          </a:p>
          <a:p>
            <a:r>
              <a:rPr lang="en-US" dirty="0">
                <a:solidFill>
                  <a:schemeClr val="bg1"/>
                </a:solidFill>
              </a:rPr>
              <a:t>)</a:t>
            </a:r>
          </a:p>
        </p:txBody>
      </p:sp>
      <p:sp>
        <p:nvSpPr>
          <p:cNvPr id="9" name="Espaço Reservado para Conteúdo 2"/>
          <p:cNvSpPr txBox="1">
            <a:spLocks/>
          </p:cNvSpPr>
          <p:nvPr/>
        </p:nvSpPr>
        <p:spPr>
          <a:xfrm>
            <a:off x="251521" y="5013176"/>
            <a:ext cx="8352928" cy="1296144"/>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r>
              <a:rPr lang="pt-BR" sz="2600" b="0" dirty="0" smtClean="0">
                <a:latin typeface="Times New Roman" panose="02020603050405020304" pitchFamily="18" charset="0"/>
                <a:cs typeface="Times New Roman" panose="02020603050405020304" pitchFamily="18" charset="0"/>
              </a:rPr>
              <a:t>Com </a:t>
            </a:r>
            <a:r>
              <a:rPr lang="pt-BR" sz="2600" b="0" dirty="0">
                <a:latin typeface="Times New Roman" panose="02020603050405020304" pitchFamily="18" charset="0"/>
                <a:cs typeface="Times New Roman" panose="02020603050405020304" pitchFamily="18" charset="0"/>
              </a:rPr>
              <a:t>a assinatura é possível verificar se 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 não foi alterado no caminho, garantindo sua integridade. Com ela também é possível confirmar a autenticidade de sua </a:t>
            </a:r>
            <a:r>
              <a:rPr lang="pt-BR" sz="2600" b="0" dirty="0" smtClean="0">
                <a:latin typeface="Times New Roman" panose="02020603050405020304" pitchFamily="18" charset="0"/>
                <a:cs typeface="Times New Roman" panose="02020603050405020304" pitchFamily="18" charset="0"/>
              </a:rPr>
              <a:t>fonte</a:t>
            </a:r>
            <a:endParaRPr lang="pt-BR" sz="2600" dirty="0"/>
          </a:p>
        </p:txBody>
      </p:sp>
    </p:spTree>
    <p:extLst>
      <p:ext uri="{BB962C8B-B14F-4D97-AF65-F5344CB8AC3E}">
        <p14:creationId xmlns:p14="http://schemas.microsoft.com/office/powerpoint/2010/main" val="38794732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a:t>
            </a:r>
            <a:r>
              <a:rPr lang="pt-BR" sz="2800" b="1" dirty="0" err="1" smtClean="0"/>
              <a:t>signature</a:t>
            </a:r>
            <a:endParaRPr lang="pt-BR" sz="2800" b="1" dirty="0"/>
          </a:p>
        </p:txBody>
      </p:sp>
      <p:sp>
        <p:nvSpPr>
          <p:cNvPr id="3" name="Espaço Reservado para Conteúdo 2"/>
          <p:cNvSpPr>
            <a:spLocks noGrp="1"/>
          </p:cNvSpPr>
          <p:nvPr>
            <p:ph idx="1"/>
          </p:nvPr>
        </p:nvSpPr>
        <p:spPr>
          <a:xfrm>
            <a:off x="251520" y="1916832"/>
            <a:ext cx="8221771" cy="1296144"/>
          </a:xfrm>
        </p:spPr>
        <p:txBody>
          <a:bodyPr>
            <a:noAutofit/>
          </a:bodyPr>
          <a:lstStyle/>
          <a:p>
            <a:pPr algn="just"/>
            <a:r>
              <a:rPr lang="pt-BR" sz="2600" b="0" dirty="0" smtClean="0">
                <a:latin typeface="Times New Roman" panose="02020603050405020304" pitchFamily="18" charset="0"/>
                <a:cs typeface="Times New Roman" panose="02020603050405020304" pitchFamily="18" charset="0"/>
              </a:rPr>
              <a:t>Finalmente </a:t>
            </a:r>
            <a:r>
              <a:rPr lang="pt-BR" sz="2600" b="0" dirty="0">
                <a:latin typeface="Times New Roman" panose="02020603050405020304" pitchFamily="18" charset="0"/>
                <a:cs typeface="Times New Roman" panose="02020603050405020304" pitchFamily="18" charset="0"/>
              </a:rPr>
              <a:t>na </a:t>
            </a:r>
            <a:r>
              <a:rPr lang="pt-BR" sz="2600" b="0" dirty="0" err="1">
                <a:latin typeface="Times New Roman" panose="02020603050405020304" pitchFamily="18" charset="0"/>
                <a:cs typeface="Times New Roman" panose="02020603050405020304" pitchFamily="18" charset="0"/>
              </a:rPr>
              <a:t>signature</a:t>
            </a:r>
            <a:r>
              <a:rPr lang="pt-BR" sz="2600" b="0" dirty="0">
                <a:latin typeface="Times New Roman" panose="02020603050405020304" pitchFamily="18" charset="0"/>
                <a:cs typeface="Times New Roman" panose="02020603050405020304" pitchFamily="18" charset="0"/>
              </a:rPr>
              <a:t> (assinatura) os dados de header e </a:t>
            </a:r>
            <a:r>
              <a:rPr lang="pt-BR" sz="2600" b="0" dirty="0" err="1">
                <a:latin typeface="Times New Roman" panose="02020603050405020304" pitchFamily="18" charset="0"/>
                <a:cs typeface="Times New Roman" panose="02020603050405020304" pitchFamily="18" charset="0"/>
              </a:rPr>
              <a:t>payload</a:t>
            </a:r>
            <a:r>
              <a:rPr lang="pt-BR" sz="2600" b="0" dirty="0">
                <a:latin typeface="Times New Roman" panose="02020603050405020304" pitchFamily="18" charset="0"/>
                <a:cs typeface="Times New Roman" panose="02020603050405020304" pitchFamily="18" charset="0"/>
              </a:rPr>
              <a:t> codificados em base 64 e unidos por . (ponto) para serem assinados usando o algoritmo definido no </a:t>
            </a:r>
            <a:r>
              <a:rPr lang="pt-BR" sz="2600" b="0" dirty="0" smtClean="0">
                <a:latin typeface="Times New Roman" panose="02020603050405020304" pitchFamily="18" charset="0"/>
                <a:cs typeface="Times New Roman" panose="02020603050405020304" pitchFamily="18" charset="0"/>
              </a:rPr>
              <a:t>header:</a:t>
            </a:r>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526693" y="3284984"/>
            <a:ext cx="8005747" cy="1477328"/>
          </a:xfrm>
          <a:prstGeom prst="rect">
            <a:avLst/>
          </a:prstGeom>
          <a:solidFill>
            <a:schemeClr val="tx1">
              <a:lumMod val="95000"/>
              <a:lumOff val="5000"/>
            </a:schemeClr>
          </a:solidFill>
        </p:spPr>
        <p:txBody>
          <a:bodyPr wrap="square" rtlCol="0">
            <a:spAutoFit/>
          </a:bodyPr>
          <a:lstStyle/>
          <a:p>
            <a:r>
              <a:rPr lang="en-US" dirty="0">
                <a:solidFill>
                  <a:schemeClr val="bg1"/>
                </a:solidFill>
              </a:rPr>
              <a:t>HMACSHA256(</a:t>
            </a:r>
          </a:p>
          <a:p>
            <a:r>
              <a:rPr lang="en-US" dirty="0">
                <a:solidFill>
                  <a:schemeClr val="bg1"/>
                </a:solidFill>
              </a:rPr>
              <a:t>  base64UrlEncode(header) + "." +</a:t>
            </a:r>
          </a:p>
          <a:p>
            <a:r>
              <a:rPr lang="en-US" dirty="0">
                <a:solidFill>
                  <a:schemeClr val="bg1"/>
                </a:solidFill>
              </a:rPr>
              <a:t>  base64UrlEncode(payload),</a:t>
            </a:r>
          </a:p>
          <a:p>
            <a:r>
              <a:rPr lang="en-US" dirty="0">
                <a:solidFill>
                  <a:schemeClr val="bg1"/>
                </a:solidFill>
              </a:rPr>
              <a:t>  secret</a:t>
            </a:r>
          </a:p>
          <a:p>
            <a:r>
              <a:rPr lang="en-US" dirty="0">
                <a:solidFill>
                  <a:schemeClr val="bg1"/>
                </a:solidFill>
              </a:rPr>
              <a:t>)</a:t>
            </a:r>
          </a:p>
        </p:txBody>
      </p:sp>
      <p:sp>
        <p:nvSpPr>
          <p:cNvPr id="9" name="Espaço Reservado para Conteúdo 2"/>
          <p:cNvSpPr txBox="1">
            <a:spLocks/>
          </p:cNvSpPr>
          <p:nvPr/>
        </p:nvSpPr>
        <p:spPr>
          <a:xfrm>
            <a:off x="251521" y="5013176"/>
            <a:ext cx="8352928" cy="1296144"/>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algn="just"/>
            <a:r>
              <a:rPr lang="pt-BR" sz="2600" b="0" dirty="0" smtClean="0">
                <a:latin typeface="Times New Roman" panose="02020603050405020304" pitchFamily="18" charset="0"/>
                <a:cs typeface="Times New Roman" panose="02020603050405020304" pitchFamily="18" charset="0"/>
              </a:rPr>
              <a:t>Com </a:t>
            </a:r>
            <a:r>
              <a:rPr lang="pt-BR" sz="2600" b="0" dirty="0">
                <a:latin typeface="Times New Roman" panose="02020603050405020304" pitchFamily="18" charset="0"/>
                <a:cs typeface="Times New Roman" panose="02020603050405020304" pitchFamily="18" charset="0"/>
              </a:rPr>
              <a:t>a assinatura é possível verificar se o </a:t>
            </a:r>
            <a:r>
              <a:rPr lang="pt-BR" sz="2600" b="0" dirty="0" err="1">
                <a:latin typeface="Times New Roman" panose="02020603050405020304" pitchFamily="18" charset="0"/>
                <a:cs typeface="Times New Roman" panose="02020603050405020304" pitchFamily="18" charset="0"/>
              </a:rPr>
              <a:t>token</a:t>
            </a:r>
            <a:r>
              <a:rPr lang="pt-BR" sz="2600" b="0" dirty="0">
                <a:latin typeface="Times New Roman" panose="02020603050405020304" pitchFamily="18" charset="0"/>
                <a:cs typeface="Times New Roman" panose="02020603050405020304" pitchFamily="18" charset="0"/>
              </a:rPr>
              <a:t> não foi alterado no caminho, garantindo sua integridade. Com ela também é possível confirmar a autenticidade de sua </a:t>
            </a:r>
            <a:r>
              <a:rPr lang="pt-BR" sz="2600" b="0" dirty="0" smtClean="0">
                <a:latin typeface="Times New Roman" panose="02020603050405020304" pitchFamily="18" charset="0"/>
                <a:cs typeface="Times New Roman" panose="02020603050405020304" pitchFamily="18" charset="0"/>
              </a:rPr>
              <a:t>fonte</a:t>
            </a:r>
            <a:endParaRPr lang="pt-BR" sz="2600" dirty="0"/>
          </a:p>
        </p:txBody>
      </p:sp>
    </p:spTree>
    <p:extLst>
      <p:ext uri="{BB962C8B-B14F-4D97-AF65-F5344CB8AC3E}">
        <p14:creationId xmlns:p14="http://schemas.microsoft.com/office/powerpoint/2010/main" val="185697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700" dirty="0"/>
              <a:t>Por que foi criado o Angular </a:t>
            </a:r>
            <a:r>
              <a:rPr lang="pt-BR" sz="2700" dirty="0" smtClean="0"/>
              <a:t>2? </a:t>
            </a:r>
            <a:endParaRPr lang="pt-BR" sz="2700" dirty="0"/>
          </a:p>
        </p:txBody>
      </p:sp>
      <p:sp>
        <p:nvSpPr>
          <p:cNvPr id="3" name="Espaço Reservado para Conteúdo 2"/>
          <p:cNvSpPr>
            <a:spLocks noGrp="1"/>
          </p:cNvSpPr>
          <p:nvPr>
            <p:ph idx="1"/>
          </p:nvPr>
        </p:nvSpPr>
        <p:spPr>
          <a:xfrm>
            <a:off x="251520" y="2132856"/>
            <a:ext cx="8255013" cy="3960440"/>
          </a:xfrm>
        </p:spPr>
        <p:txBody>
          <a:bodyPr>
            <a:noAutofit/>
          </a:bodyPr>
          <a:lstStyle/>
          <a:p>
            <a:pPr algn="just">
              <a:lnSpc>
                <a:spcPct val="120000"/>
              </a:lnSpc>
            </a:pPr>
            <a:r>
              <a:rPr lang="pt-BR" sz="2600" b="0" dirty="0" smtClean="0">
                <a:latin typeface="Times New Roman" pitchFamily="18" charset="0"/>
                <a:cs typeface="Times New Roman" pitchFamily="18" charset="0"/>
              </a:rPr>
              <a:t>O Angular 1.x, por se tratar de um framework incorporado, ele precisa esperar pelo DOM para “carregar”, e se incluir na aplicação. Já o Angular 2 é totalmente diferente, ele tem o poder total no controle dos </a:t>
            </a:r>
            <a:r>
              <a:rPr lang="pt-BR" sz="2600" b="0" dirty="0" err="1" smtClean="0">
                <a:latin typeface="Times New Roman" pitchFamily="18" charset="0"/>
                <a:cs typeface="Times New Roman" pitchFamily="18" charset="0"/>
              </a:rPr>
              <a:t>templates</a:t>
            </a:r>
            <a:r>
              <a:rPr lang="pt-BR" sz="2600" b="0" dirty="0" smtClean="0">
                <a:latin typeface="Times New Roman" pitchFamily="18" charset="0"/>
                <a:cs typeface="Times New Roman" pitchFamily="18" charset="0"/>
              </a:rPr>
              <a:t> e consegue fazer todas as mudanças necessárias e antes mesmo delas serem alcançadas pelo DOM.</a:t>
            </a: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927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a:t>
            </a:r>
            <a:r>
              <a:rPr lang="pt-BR" sz="2800" b="1" dirty="0" err="1" smtClean="0"/>
              <a:t>token</a:t>
            </a:r>
            <a:endParaRPr lang="pt-BR" sz="2800" b="1"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526693" y="1772816"/>
            <a:ext cx="8005747" cy="2862322"/>
          </a:xfrm>
          <a:prstGeom prst="rect">
            <a:avLst/>
          </a:prstGeom>
          <a:solidFill>
            <a:schemeClr val="tx1">
              <a:lumMod val="95000"/>
              <a:lumOff val="5000"/>
            </a:schemeClr>
          </a:solidFill>
        </p:spPr>
        <p:txBody>
          <a:bodyPr wrap="square" rtlCol="0">
            <a:spAutoFit/>
          </a:bodyPr>
          <a:lstStyle/>
          <a:p>
            <a:r>
              <a:rPr lang="en-US" dirty="0">
                <a:solidFill>
                  <a:schemeClr val="bg1"/>
                </a:solidFill>
              </a:rPr>
              <a:t>eyJhbGciOiJIUzI1NiIsInR5cCI6IkpXVCJ9.eyJ1c3IiOiJyYW1vcmltIiwibmFtZSI6IlJPTkVZIEFVR1VTVE8gQU1PUklNIiwic3ViIjoiMDMzMjIwOTkzIiwiZXhwIjoiMjAxOS0xMi0wMSAwMDowMDowMCIsImF1dGhvcml0aWVzIjpbIlJPTEVfQ0xJRU5URV9DQURBU1RSQVIiLCJST0xFX0NMSUVOVEVfRURJVEFSIiwiUk9MRV9DTElFTlRFX0NPTlNVTFRBUiIsIlJPTEVfQ0xJRU5URV9FWENMVUlSIiwiUk9MRV9WRUlDVUxPX0NBREFTVFJBUiIsIlJPTEVfVkVJQ1VMT19FRElUQVIiLCJST0xFX1ZFSUNVTE9fQ09OU1VMVEFSIiwiUk9MRV9WRUlDVUxPX0VYQ0xVSVIiLCJST0xFX1ZFTkRBX0NBREFTVFJBUiIsIlJPTEVfVkVOREFfQ09OU1VMVEFSIiwiUk9MRV9WRU5EQV9FWENMVUlSIl19.PUQrLhTA0TiFPI7OQxNDahjcUaOjtlewgfBebQFivS0</a:t>
            </a:r>
          </a:p>
        </p:txBody>
      </p:sp>
      <p:pic>
        <p:nvPicPr>
          <p:cNvPr id="11" name="Picture 2" descr="Imagem relacionada">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693" y="4832250"/>
            <a:ext cx="2916238" cy="141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6225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Imagem relacionada"/>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80748"/>
            <a:ext cx="8424936" cy="5492456"/>
          </a:xfrm>
          <a:prstGeom prst="rect">
            <a:avLst/>
          </a:prstGeom>
          <a:noFill/>
          <a:ln>
            <a:noFill/>
          </a:ln>
        </p:spPr>
      </p:pic>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fluxo de autenticação</a:t>
            </a:r>
            <a:endParaRPr lang="pt-BR" sz="2800" b="1"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660734" y="2682915"/>
            <a:ext cx="792088"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97" name="Picture 1" descr="C:\Users\User\Desktop\Workshop\angular-project\Apresentação\Imagens\Angular-Logo-PNG-Ima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3" y="2492896"/>
            <a:ext cx="669141" cy="66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8389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fluxo de autenticação</a:t>
            </a:r>
            <a:endParaRPr lang="pt-BR" sz="2800" b="1"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16832"/>
            <a:ext cx="8897553" cy="413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3159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800" b="1" dirty="0" err="1" smtClean="0"/>
              <a:t>Jwt</a:t>
            </a:r>
            <a:r>
              <a:rPr lang="pt-BR" sz="2800" b="1" dirty="0" smtClean="0"/>
              <a:t> – implementação no código</a:t>
            </a:r>
            <a:endParaRPr lang="pt-BR" sz="2800" b="1" dirty="0"/>
          </a:p>
        </p:txBody>
      </p:sp>
      <p:sp>
        <p:nvSpPr>
          <p:cNvPr id="3" name="Espaço Reservado para Conteúdo 2"/>
          <p:cNvSpPr>
            <a:spLocks noGrp="1"/>
          </p:cNvSpPr>
          <p:nvPr>
            <p:ph idx="1"/>
          </p:nvPr>
        </p:nvSpPr>
        <p:spPr>
          <a:xfrm>
            <a:off x="395536" y="2132856"/>
            <a:ext cx="8077755" cy="3960440"/>
          </a:xfrm>
        </p:spPr>
        <p:txBody>
          <a:bodyPr>
            <a:noAutofit/>
          </a:bodyPr>
          <a:lstStyle/>
          <a:p>
            <a:pPr algn="just"/>
            <a:r>
              <a:rPr lang="pt-BR" sz="2600" b="0" dirty="0" smtClean="0">
                <a:latin typeface="Times New Roman" pitchFamily="18" charset="0"/>
                <a:cs typeface="Times New Roman" pitchFamily="18" charset="0"/>
              </a:rPr>
              <a:t>	</a:t>
            </a:r>
            <a:endParaRPr lang="pt-BR" sz="2600" dirty="0" smtClean="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274402" y="2060848"/>
            <a:ext cx="2713422" cy="1296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p:cNvSpPr/>
          <p:nvPr/>
        </p:nvSpPr>
        <p:spPr>
          <a:xfrm>
            <a:off x="6251066" y="1628800"/>
            <a:ext cx="271342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descr="C:\Users\User\Desktop\Workshop\angular-project\Apresentação\Imagens\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496" y="1762486"/>
            <a:ext cx="8040216" cy="4258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50370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513" y="323403"/>
            <a:ext cx="7704856" cy="903630"/>
          </a:xfrm>
        </p:spPr>
        <p:txBody>
          <a:bodyPr>
            <a:noAutofit/>
          </a:bodyPr>
          <a:lstStyle/>
          <a:p>
            <a:r>
              <a:rPr lang="pt-BR" sz="2700" dirty="0" smtClean="0"/>
              <a:t>finalizando</a:t>
            </a:r>
            <a:endParaRPr lang="pt-BR" sz="27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6" name="Picture 7" descr="Angular-Logo-PNG-Im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p:cNvSpPr>
            <a:spLocks noGrp="1"/>
          </p:cNvSpPr>
          <p:nvPr>
            <p:ph idx="1"/>
          </p:nvPr>
        </p:nvSpPr>
        <p:spPr>
          <a:xfrm>
            <a:off x="251520" y="1772816"/>
            <a:ext cx="8424936" cy="1028328"/>
          </a:xfrm>
        </p:spPr>
        <p:txBody>
          <a:bodyPr>
            <a:normAutofit/>
          </a:bodyPr>
          <a:lstStyle/>
          <a:p>
            <a:pPr lvl="0" algn="ctr">
              <a:lnSpc>
                <a:spcPct val="120000"/>
              </a:lnSpc>
            </a:pPr>
            <a:r>
              <a:rPr lang="pt-BR" sz="3200" b="0" dirty="0" smtClean="0">
                <a:latin typeface="Times New Roman" panose="02020603050405020304" pitchFamily="18" charset="0"/>
                <a:cs typeface="Times New Roman" panose="02020603050405020304" pitchFamily="18" charset="0"/>
              </a:rPr>
              <a:t>DÚVIDAS?</a:t>
            </a:r>
            <a:endParaRPr lang="pt-BR" sz="3200" b="0" dirty="0">
              <a:latin typeface="Times New Roman" panose="02020603050405020304" pitchFamily="18" charset="0"/>
              <a:cs typeface="Times New Roman" panose="02020603050405020304" pitchFamily="18" charset="0"/>
            </a:endParaRPr>
          </a:p>
        </p:txBody>
      </p:sp>
      <p:pic>
        <p:nvPicPr>
          <p:cNvPr id="2050" name="Picture 2"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403" y="2564904"/>
            <a:ext cx="6679897" cy="414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257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251520" y="2132856"/>
            <a:ext cx="8255013" cy="3960440"/>
          </a:xfrm>
        </p:spPr>
        <p:txBody>
          <a:bodyPr>
            <a:noAutofit/>
          </a:bodyPr>
          <a:lstStyle/>
          <a:p>
            <a:pPr algn="just">
              <a:lnSpc>
                <a:spcPct val="120000"/>
              </a:lnSpc>
            </a:pPr>
            <a:r>
              <a:rPr lang="pt-BR" sz="2600" b="0" dirty="0">
                <a:latin typeface="Times New Roman" pitchFamily="18" charset="0"/>
                <a:cs typeface="Times New Roman" pitchFamily="18" charset="0"/>
              </a:rPr>
              <a:t>Diferente do </a:t>
            </a:r>
            <a:r>
              <a:rPr lang="pt-BR" sz="2600" b="0" dirty="0" err="1">
                <a:latin typeface="Times New Roman" pitchFamily="18" charset="0"/>
                <a:cs typeface="Times New Roman" pitchFamily="18" charset="0"/>
              </a:rPr>
              <a:t>A</a:t>
            </a:r>
            <a:r>
              <a:rPr lang="pt-BR" sz="2600" b="0" dirty="0" err="1" smtClean="0">
                <a:latin typeface="Times New Roman" pitchFamily="18" charset="0"/>
                <a:cs typeface="Times New Roman" pitchFamily="18" charset="0"/>
              </a:rPr>
              <a:t>ngularJS</a:t>
            </a:r>
            <a:r>
              <a:rPr lang="pt-BR" sz="2600" b="0" dirty="0">
                <a:latin typeface="Times New Roman" pitchFamily="18" charset="0"/>
                <a:cs typeface="Times New Roman" pitchFamily="18" charset="0"/>
              </a:rPr>
              <a:t>, é utilizado </a:t>
            </a:r>
            <a:r>
              <a:rPr lang="pt-BR" sz="2600" b="0" dirty="0" err="1">
                <a:latin typeface="Times New Roman" pitchFamily="18" charset="0"/>
                <a:cs typeface="Times New Roman" pitchFamily="18" charset="0"/>
              </a:rPr>
              <a:t>Typescript</a:t>
            </a:r>
            <a:r>
              <a:rPr lang="pt-BR" sz="2600" b="0" dirty="0">
                <a:latin typeface="Times New Roman" pitchFamily="18" charset="0"/>
                <a:cs typeface="Times New Roman" pitchFamily="18" charset="0"/>
              </a:rPr>
              <a:t> em sua </a:t>
            </a:r>
            <a:r>
              <a:rPr lang="pt-BR" sz="2600" b="0" dirty="0" smtClean="0">
                <a:latin typeface="Times New Roman" pitchFamily="18" charset="0"/>
                <a:cs typeface="Times New Roman" pitchFamily="18" charset="0"/>
              </a:rPr>
              <a:t>composição e </a:t>
            </a:r>
            <a:r>
              <a:rPr lang="pt-BR" sz="2600" b="0" dirty="0">
                <a:latin typeface="Times New Roman" pitchFamily="18" charset="0"/>
                <a:cs typeface="Times New Roman" pitchFamily="18" charset="0"/>
              </a:rPr>
              <a:t>por isso obrigatoriamente em Angular 2 e suas versões em diante devem ser interpretados por um servidor de aplicação.</a:t>
            </a:r>
          </a:p>
          <a:p>
            <a:pPr algn="just">
              <a:lnSpc>
                <a:spcPct val="120000"/>
              </a:lnSpc>
            </a:pPr>
            <a:endParaRPr lang="pt-BR" sz="2600" b="0" u="sng" dirty="0" smtClean="0">
              <a:latin typeface="Times New Roman" pitchFamily="18" charset="0"/>
              <a:cs typeface="Times New Roman" pitchFamily="18" charset="0"/>
            </a:endParaRPr>
          </a:p>
          <a:p>
            <a:endParaRPr lang="pt-BR" sz="2600" dirty="0"/>
          </a:p>
          <a:p>
            <a:endParaRPr lang="pt-BR" sz="2600" dirty="0"/>
          </a:p>
        </p:txBody>
      </p:sp>
      <p:cxnSp>
        <p:nvCxnSpPr>
          <p:cNvPr id="5" name="Conector reto 4"/>
          <p:cNvCxnSpPr/>
          <p:nvPr/>
        </p:nvCxnSpPr>
        <p:spPr>
          <a:xfrm>
            <a:off x="251520" y="1340768"/>
            <a:ext cx="6480720"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3074" name="Picture 2" descr="Resultado de imagem para AngularJS"/>
          <p:cNvPicPr>
            <a:picLocks noChangeAspect="1" noChangeArrowheads="1"/>
          </p:cNvPicPr>
          <p:nvPr/>
        </p:nvPicPr>
        <p:blipFill rotWithShape="1">
          <a:blip r:embed="rId2">
            <a:extLst>
              <a:ext uri="{28A0092B-C50C-407E-A947-70E740481C1C}">
                <a14:useLocalDpi xmlns:a14="http://schemas.microsoft.com/office/drawing/2010/main" val="0"/>
              </a:ext>
            </a:extLst>
          </a:blip>
          <a:srcRect t="10170" b="10838"/>
          <a:stretch/>
        </p:blipFill>
        <p:spPr bwMode="auto">
          <a:xfrm>
            <a:off x="4499992" y="4080682"/>
            <a:ext cx="3856581" cy="17059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Angular-Logo-PNG-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99" t="36731" r="73370" b="36781"/>
          <a:stretch/>
        </p:blipFill>
        <p:spPr bwMode="auto">
          <a:xfrm>
            <a:off x="7156265" y="160338"/>
            <a:ext cx="1317026" cy="1433826"/>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p:cNvSpPr>
            <a:spLocks noGrp="1"/>
          </p:cNvSpPr>
          <p:nvPr>
            <p:ph type="title"/>
          </p:nvPr>
        </p:nvSpPr>
        <p:spPr>
          <a:xfrm>
            <a:off x="179513" y="323403"/>
            <a:ext cx="7704856" cy="903630"/>
          </a:xfrm>
        </p:spPr>
        <p:txBody>
          <a:bodyPr>
            <a:noAutofit/>
          </a:bodyPr>
          <a:lstStyle/>
          <a:p>
            <a:r>
              <a:rPr lang="pt-BR" sz="2700" dirty="0"/>
              <a:t>Por que foi criado o Angular </a:t>
            </a:r>
            <a:r>
              <a:rPr lang="pt-BR" sz="2700" dirty="0" smtClean="0"/>
              <a:t>2? </a:t>
            </a:r>
            <a:endParaRPr lang="pt-BR" sz="2700" dirty="0"/>
          </a:p>
        </p:txBody>
      </p:sp>
    </p:spTree>
    <p:extLst>
      <p:ext uri="{BB962C8B-B14F-4D97-AF65-F5344CB8AC3E}">
        <p14:creationId xmlns:p14="http://schemas.microsoft.com/office/powerpoint/2010/main" val="758970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404664"/>
            <a:ext cx="8964488" cy="678353"/>
          </a:xfrm>
        </p:spPr>
        <p:txBody>
          <a:bodyPr>
            <a:noAutofit/>
          </a:bodyPr>
          <a:lstStyle/>
          <a:p>
            <a:pPr algn="ctr"/>
            <a:r>
              <a:rPr lang="pt-BR" sz="3000" b="1" dirty="0"/>
              <a:t>Principais melhorias das Evoluções</a:t>
            </a:r>
          </a:p>
        </p:txBody>
      </p:sp>
      <p:sp>
        <p:nvSpPr>
          <p:cNvPr id="3" name="Espaço Reservado para Conteúdo 2"/>
          <p:cNvSpPr>
            <a:spLocks noGrp="1"/>
          </p:cNvSpPr>
          <p:nvPr>
            <p:ph idx="1"/>
          </p:nvPr>
        </p:nvSpPr>
        <p:spPr>
          <a:xfrm>
            <a:off x="611560" y="2132856"/>
            <a:ext cx="7894973" cy="3960440"/>
          </a:xfrm>
        </p:spPr>
        <p:txBody>
          <a:bodyPr>
            <a:noAutofit/>
          </a:bodyPr>
          <a:lstStyle/>
          <a:p>
            <a:endParaRPr lang="pt-BR" sz="2600" dirty="0"/>
          </a:p>
          <a:p>
            <a:endParaRPr lang="pt-BR" sz="2600" dirty="0"/>
          </a:p>
        </p:txBody>
      </p:sp>
      <p:cxnSp>
        <p:nvCxnSpPr>
          <p:cNvPr id="5" name="Conector reto 4"/>
          <p:cNvCxnSpPr/>
          <p:nvPr/>
        </p:nvCxnSpPr>
        <p:spPr>
          <a:xfrm>
            <a:off x="225395" y="1124744"/>
            <a:ext cx="8424936" cy="0"/>
          </a:xfrm>
          <a:prstGeom prst="line">
            <a:avLst/>
          </a:prstGeom>
          <a:ln/>
        </p:spPr>
        <p:style>
          <a:lnRef idx="2">
            <a:schemeClr val="accent5"/>
          </a:lnRef>
          <a:fillRef idx="0">
            <a:schemeClr val="accent5"/>
          </a:fillRef>
          <a:effectRef idx="1">
            <a:schemeClr val="accent5"/>
          </a:effectRef>
          <a:fontRef idx="minor">
            <a:schemeClr val="tx1"/>
          </a:fontRef>
        </p:style>
      </p:cxnSp>
      <p:pic>
        <p:nvPicPr>
          <p:cNvPr id="10244" name="Picture 4" descr="angular-800x508.png"/>
          <p:cNvPicPr>
            <a:picLocks noChangeAspect="1" noChangeArrowheads="1"/>
          </p:cNvPicPr>
          <p:nvPr/>
        </p:nvPicPr>
        <p:blipFill rotWithShape="1">
          <a:blip r:embed="rId2">
            <a:extLst>
              <a:ext uri="{28A0092B-C50C-407E-A947-70E740481C1C}">
                <a14:useLocalDpi xmlns:a14="http://schemas.microsoft.com/office/drawing/2010/main" val="0"/>
              </a:ext>
            </a:extLst>
          </a:blip>
          <a:srcRect l="22472" t="3940" r="15200" b="4393"/>
          <a:stretch/>
        </p:blipFill>
        <p:spPr bwMode="auto">
          <a:xfrm>
            <a:off x="2857588" y="1524798"/>
            <a:ext cx="4120319" cy="38480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583" y="1700808"/>
            <a:ext cx="1314496" cy="143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49028" y="3841319"/>
            <a:ext cx="1317600" cy="13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857588" y="5406592"/>
            <a:ext cx="1317600" cy="136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9" name="Picture 9"/>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1913" y="5389695"/>
            <a:ext cx="1317600" cy="1395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0" name="Picture 10"/>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9206" y="3809841"/>
            <a:ext cx="1317600" cy="1405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69206" y="1757324"/>
            <a:ext cx="1317600" cy="1352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316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cial">
  <a:themeElements>
    <a:clrScheme name="Essenc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c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c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1143</TotalTime>
  <Words>2356</Words>
  <Application>Microsoft Office PowerPoint</Application>
  <PresentationFormat>Apresentação na tela (4:3)</PresentationFormat>
  <Paragraphs>331</Paragraphs>
  <Slides>74</Slides>
  <Notes>2</Notes>
  <HiddenSlides>0</HiddenSlides>
  <MMClips>0</MMClips>
  <ScaleCrop>false</ScaleCrop>
  <HeadingPairs>
    <vt:vector size="4" baseType="variant">
      <vt:variant>
        <vt:lpstr>Tema</vt:lpstr>
      </vt:variant>
      <vt:variant>
        <vt:i4>1</vt:i4>
      </vt:variant>
      <vt:variant>
        <vt:lpstr>Títulos de slides</vt:lpstr>
      </vt:variant>
      <vt:variant>
        <vt:i4>74</vt:i4>
      </vt:variant>
    </vt:vector>
  </HeadingPairs>
  <TitlesOfParts>
    <vt:vector size="75" baseType="lpstr">
      <vt:lpstr>Essencial</vt:lpstr>
      <vt:lpstr>Apresentação do PowerPoint</vt:lpstr>
      <vt:lpstr>introdução</vt:lpstr>
      <vt:lpstr>introdução</vt:lpstr>
      <vt:lpstr>SPA - SINGLE PAGE APPLICATION</vt:lpstr>
      <vt:lpstr>SPA - SINGLE PAGE APPLICATION</vt:lpstr>
      <vt:lpstr>AngularJS x Angular 2</vt:lpstr>
      <vt:lpstr>Por que foi criado o Angular 2? </vt:lpstr>
      <vt:lpstr>Por que foi criado o Angular 2? </vt:lpstr>
      <vt:lpstr>Principais melhorias das Evoluções</vt:lpstr>
      <vt:lpstr>Angular v3 ???</vt:lpstr>
      <vt:lpstr>Angular v4</vt:lpstr>
      <vt:lpstr>Angular v5</vt:lpstr>
      <vt:lpstr>Angular v6</vt:lpstr>
      <vt:lpstr>Angular v7</vt:lpstr>
      <vt:lpstr>Angular v7</vt:lpstr>
      <vt:lpstr>Angular v7</vt:lpstr>
      <vt:lpstr>Angular v7 - DEPENDÊNCIAS</vt:lpstr>
      <vt:lpstr>Angular v7 - AngulaR CLI</vt:lpstr>
      <vt:lpstr>Angular v8</vt:lpstr>
      <vt:lpstr>Angular v8</vt:lpstr>
      <vt:lpstr>Angular v8</vt:lpstr>
      <vt:lpstr>Angular cli  configurando o angular cli </vt:lpstr>
      <vt:lpstr>Angular CLI </vt:lpstr>
      <vt:lpstr>Angular CLI </vt:lpstr>
      <vt:lpstr>Angular CLI </vt:lpstr>
      <vt:lpstr>ENTENDENDO O FRAMEWORK ANGULAR  Estrutura de um projeto Angular com Angular CLI </vt:lpstr>
      <vt:lpstr> Angular CLI - Project</vt:lpstr>
      <vt:lpstr>Decorators</vt:lpstr>
      <vt:lpstr>Modules </vt:lpstr>
      <vt:lpstr>Modules - @ngModule </vt:lpstr>
      <vt:lpstr>diretivas</vt:lpstr>
      <vt:lpstr>Components / Router</vt:lpstr>
      <vt:lpstr>Angular bindings</vt:lpstr>
      <vt:lpstr>Two-way data binding</vt:lpstr>
      <vt:lpstr>Two-way data binding</vt:lpstr>
      <vt:lpstr>Observables e Promises  Encapsuladores Asincronos de  dados </vt:lpstr>
      <vt:lpstr>RxJS - Observables e Promises</vt:lpstr>
      <vt:lpstr>RxJS - Observables e Promises</vt:lpstr>
      <vt:lpstr>RxJS - Observables e Promises</vt:lpstr>
      <vt:lpstr>RxJS - Observables e Promises</vt:lpstr>
      <vt:lpstr>RxJS - Observables e Promises</vt:lpstr>
      <vt:lpstr>RxJS - Observables e Promises</vt:lpstr>
      <vt:lpstr>Observação</vt:lpstr>
      <vt:lpstr>RxJS - Observables e Promises</vt:lpstr>
      <vt:lpstr>Angular Material  </vt:lpstr>
      <vt:lpstr>PRIMENG EXPLORANDO O Framework </vt:lpstr>
      <vt:lpstr>O que é PRIMENG?</vt:lpstr>
      <vt:lpstr>IMPORTANDO O PRIMENG  EM NOSSO PROJETO</vt:lpstr>
      <vt:lpstr>IMPORTANDO O PRIMENG  EM NOSSO PROJETO</vt:lpstr>
      <vt:lpstr>IMPORTANDO O PRIMENG  EM NOSSO PROJETO</vt:lpstr>
      <vt:lpstr>IMPORTANDO O PRIMENG  EM NOSSO PROJETO</vt:lpstr>
      <vt:lpstr>HTTP CLIENT  introdução ao módulo http </vt:lpstr>
      <vt:lpstr>HTTP Client</vt:lpstr>
      <vt:lpstr>HTTP Client e Observables </vt:lpstr>
      <vt:lpstr>HTTP Client - mECÂNISMO </vt:lpstr>
      <vt:lpstr>guards  trabalhando com guards </vt:lpstr>
      <vt:lpstr>guards</vt:lpstr>
      <vt:lpstr>Guards</vt:lpstr>
      <vt:lpstr>Guards - Vamos ao código</vt:lpstr>
      <vt:lpstr>jwt  JSON Web Token  </vt:lpstr>
      <vt:lpstr>Jwt </vt:lpstr>
      <vt:lpstr>Jwt - header</vt:lpstr>
      <vt:lpstr>Jwt - payload</vt:lpstr>
      <vt:lpstr>Jwt – payload - clains</vt:lpstr>
      <vt:lpstr>Jwt – payload reserved clains</vt:lpstr>
      <vt:lpstr>Jwt – payload public clains</vt:lpstr>
      <vt:lpstr>Jwt – payload private clains</vt:lpstr>
      <vt:lpstr>Jwt - signature</vt:lpstr>
      <vt:lpstr>Jwt - signature</vt:lpstr>
      <vt:lpstr>Jwt - token</vt:lpstr>
      <vt:lpstr>Jwt – fluxo de autenticação</vt:lpstr>
      <vt:lpstr>Jwt – fluxo de autenticação</vt:lpstr>
      <vt:lpstr>Jwt – implementação no código</vt:lpstr>
      <vt:lpstr>finalizando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Ale</dc:creator>
  <cp:lastModifiedBy>User</cp:lastModifiedBy>
  <cp:revision>71</cp:revision>
  <dcterms:created xsi:type="dcterms:W3CDTF">2019-04-02T22:58:49Z</dcterms:created>
  <dcterms:modified xsi:type="dcterms:W3CDTF">2019-06-26T02:36:53Z</dcterms:modified>
</cp:coreProperties>
</file>